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7" r:id="rId2"/>
    <p:sldId id="268" r:id="rId3"/>
    <p:sldId id="258" r:id="rId4"/>
    <p:sldId id="256" r:id="rId5"/>
    <p:sldId id="271" r:id="rId6"/>
    <p:sldId id="259" r:id="rId7"/>
    <p:sldId id="260" r:id="rId8"/>
    <p:sldId id="261" r:id="rId9"/>
    <p:sldId id="262" r:id="rId10"/>
    <p:sldId id="263" r:id="rId11"/>
    <p:sldId id="264" r:id="rId12"/>
    <p:sldId id="265" r:id="rId13"/>
    <p:sldId id="266" r:id="rId14"/>
    <p:sldId id="267" r:id="rId15"/>
    <p:sldId id="269" r:id="rId16"/>
    <p:sldId id="270" r:id="rId17"/>
    <p:sldId id="272" r:id="rId18"/>
    <p:sldId id="274" r:id="rId19"/>
    <p:sldId id="276"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368" autoAdjust="0"/>
    <p:restoredTop sz="94660"/>
  </p:normalViewPr>
  <p:slideViewPr>
    <p:cSldViewPr snapToGrid="0">
      <p:cViewPr>
        <p:scale>
          <a:sx n="60" d="100"/>
          <a:sy n="60" d="100"/>
        </p:scale>
        <p:origin x="1404" y="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fr-FR"/>
              <a:t>Modifiez le style du titre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fr-FR"/>
              <a:t>Modifiez le style du titre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Modifier les styles du texte du masque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fr-FR"/>
              <a:t>Modifiez le style du titre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fr-FR"/>
              <a:t>Modifiez le style du titre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fr-FR"/>
              <a:t>Modifiez le style du titre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fr-FR"/>
              <a:t>Modifier les styles du texte du masque</a:t>
            </a:r>
          </a:p>
        </p:txBody>
      </p:sp>
      <p:sp>
        <p:nvSpPr>
          <p:cNvPr id="5" name="Date Placeholder 4"/>
          <p:cNvSpPr>
            <a:spLocks noGrp="1"/>
          </p:cNvSpPr>
          <p:nvPr>
            <p:ph type="dt" sz="half" idx="10"/>
          </p:nvPr>
        </p:nvSpPr>
        <p:spPr/>
        <p:txBody>
          <a:bodyPr/>
          <a:lstStyle/>
          <a:p>
            <a:fld id="{42A54C80-263E-416B-A8E0-580EDEADCBDC}" type="datetimeFigureOut">
              <a:rPr lang="en-US" dirty="0"/>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B61BEF0D-F0BB-DE4B-95CE-6DB70DBA9567}" type="datetimeFigureOut">
              <a:rPr lang="en-US" dirty="0"/>
              <a:pPr/>
              <a:t>1/17/2025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1/17/2025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5401CA4E-44CD-4D01-AB80-4A01184BCD91}"/>
              </a:ext>
            </a:extLst>
          </p:cNvPr>
          <p:cNvPicPr>
            <a:picLocks noChangeAspect="1"/>
          </p:cNvPicPr>
          <p:nvPr/>
        </p:nvPicPr>
        <p:blipFill>
          <a:blip r:embed="rId2"/>
          <a:stretch>
            <a:fillRect/>
          </a:stretch>
        </p:blipFill>
        <p:spPr>
          <a:xfrm>
            <a:off x="5780678" y="3238242"/>
            <a:ext cx="5005800" cy="3337200"/>
          </a:xfrm>
          <a:prstGeom prst="ellipse">
            <a:avLst/>
          </a:prstGeom>
          <a:ln>
            <a:noFill/>
          </a:ln>
          <a:effectLst>
            <a:softEdge rad="112500"/>
          </a:effectLst>
        </p:spPr>
      </p:pic>
      <p:pic>
        <p:nvPicPr>
          <p:cNvPr id="2" name="Image 1">
            <a:extLst>
              <a:ext uri="{FF2B5EF4-FFF2-40B4-BE49-F238E27FC236}">
                <a16:creationId xmlns:a16="http://schemas.microsoft.com/office/drawing/2014/main" id="{4C055FA0-A00B-45F2-8746-7DAA73BE7628}"/>
              </a:ext>
            </a:extLst>
          </p:cNvPr>
          <p:cNvPicPr>
            <a:picLocks noChangeAspect="1"/>
          </p:cNvPicPr>
          <p:nvPr/>
        </p:nvPicPr>
        <p:blipFill>
          <a:blip r:embed="rId3"/>
          <a:stretch>
            <a:fillRect/>
          </a:stretch>
        </p:blipFill>
        <p:spPr>
          <a:xfrm>
            <a:off x="270174" y="3202323"/>
            <a:ext cx="5004000" cy="3336000"/>
          </a:xfrm>
          <a:prstGeom prst="ellipse">
            <a:avLst/>
          </a:prstGeom>
          <a:ln>
            <a:noFill/>
          </a:ln>
          <a:effectLst>
            <a:softEdge rad="112500"/>
          </a:effectLst>
        </p:spPr>
      </p:pic>
      <p:sp>
        <p:nvSpPr>
          <p:cNvPr id="5" name="Rectangle 4">
            <a:extLst>
              <a:ext uri="{FF2B5EF4-FFF2-40B4-BE49-F238E27FC236}">
                <a16:creationId xmlns:a16="http://schemas.microsoft.com/office/drawing/2014/main" id="{FA6E22A8-8C16-4D03-AFC4-800319F67FB0}"/>
              </a:ext>
            </a:extLst>
          </p:cNvPr>
          <p:cNvSpPr/>
          <p:nvPr/>
        </p:nvSpPr>
        <p:spPr>
          <a:xfrm>
            <a:off x="899105" y="381636"/>
            <a:ext cx="7384473" cy="1207559"/>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a:solidFill>
                  <a:schemeClr val="tx1"/>
                </a:solidFill>
              </a:rPr>
              <a:t>TECHNOLOGIE ACCESSIBLE POUR UN CLIMAT INTERIEUR INTELLIGENT: CONSTRUIRE UN CONFORT THERMIQUE ECO-RESPONSABLE</a:t>
            </a:r>
          </a:p>
          <a:p>
            <a:pPr algn="ctr"/>
            <a:endParaRPr lang="fr-FR" dirty="0"/>
          </a:p>
        </p:txBody>
      </p:sp>
      <p:sp>
        <p:nvSpPr>
          <p:cNvPr id="8" name="ZoneTexte 7">
            <a:extLst>
              <a:ext uri="{FF2B5EF4-FFF2-40B4-BE49-F238E27FC236}">
                <a16:creationId xmlns:a16="http://schemas.microsoft.com/office/drawing/2014/main" id="{19216B3D-B500-43B4-BCBB-3EDAC1A8F540}"/>
              </a:ext>
            </a:extLst>
          </p:cNvPr>
          <p:cNvSpPr txBox="1"/>
          <p:nvPr/>
        </p:nvSpPr>
        <p:spPr>
          <a:xfrm>
            <a:off x="2544032" y="2301074"/>
            <a:ext cx="2687782" cy="369332"/>
          </a:xfrm>
          <a:prstGeom prst="rect">
            <a:avLst/>
          </a:prstGeom>
          <a:noFill/>
        </p:spPr>
        <p:txBody>
          <a:bodyPr wrap="square" rtlCol="0">
            <a:spAutoFit/>
          </a:bodyPr>
          <a:lstStyle/>
          <a:p>
            <a:pPr algn="ctr"/>
            <a:r>
              <a:rPr lang="fr-FR" i="1" dirty="0"/>
              <a:t>Application dans:</a:t>
            </a:r>
          </a:p>
        </p:txBody>
      </p:sp>
      <p:pic>
        <p:nvPicPr>
          <p:cNvPr id="6" name="Image 5">
            <a:extLst>
              <a:ext uri="{FF2B5EF4-FFF2-40B4-BE49-F238E27FC236}">
                <a16:creationId xmlns:a16="http://schemas.microsoft.com/office/drawing/2014/main" id="{7F4555F2-2AB4-4C0E-8171-522BFA3484CF}"/>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8681309" y="381636"/>
            <a:ext cx="3648075" cy="1819275"/>
          </a:xfrm>
          <a:prstGeom prst="rect">
            <a:avLst/>
          </a:prstGeom>
          <a:noFill/>
          <a:ln>
            <a:noFill/>
          </a:ln>
        </p:spPr>
      </p:pic>
      <p:sp>
        <p:nvSpPr>
          <p:cNvPr id="3" name="ZoneTexte 2">
            <a:extLst>
              <a:ext uri="{FF2B5EF4-FFF2-40B4-BE49-F238E27FC236}">
                <a16:creationId xmlns:a16="http://schemas.microsoft.com/office/drawing/2014/main" id="{C56DF9AC-38D4-4116-8571-2A8D02230B17}"/>
              </a:ext>
            </a:extLst>
          </p:cNvPr>
          <p:cNvSpPr txBox="1"/>
          <p:nvPr/>
        </p:nvSpPr>
        <p:spPr>
          <a:xfrm>
            <a:off x="5090686" y="2070242"/>
            <a:ext cx="3789203" cy="1200329"/>
          </a:xfrm>
          <a:prstGeom prst="rect">
            <a:avLst/>
          </a:prstGeom>
          <a:noFill/>
        </p:spPr>
        <p:txBody>
          <a:bodyPr wrap="square" rtlCol="0">
            <a:spAutoFit/>
          </a:bodyPr>
          <a:lstStyle/>
          <a:p>
            <a:r>
              <a:rPr lang="fr-FR" b="1" dirty="0"/>
              <a:t>LA CULTURE DE TOMATES SOUS SERRE DANS LA ZONE NORD DE LA CÔTE D’IVOIRE</a:t>
            </a:r>
          </a:p>
          <a:p>
            <a:endParaRPr lang="fr-FR" dirty="0"/>
          </a:p>
        </p:txBody>
      </p:sp>
    </p:spTree>
    <p:extLst>
      <p:ext uri="{BB962C8B-B14F-4D97-AF65-F5344CB8AC3E}">
        <p14:creationId xmlns:p14="http://schemas.microsoft.com/office/powerpoint/2010/main" val="27881040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FB53237B-D8DD-4E68-AA70-B35A78D861AD}"/>
              </a:ext>
            </a:extLst>
          </p:cNvPr>
          <p:cNvSpPr txBox="1"/>
          <p:nvPr/>
        </p:nvSpPr>
        <p:spPr>
          <a:xfrm>
            <a:off x="2632364" y="360212"/>
            <a:ext cx="5666504" cy="523220"/>
          </a:xfrm>
          <a:prstGeom prst="rect">
            <a:avLst/>
          </a:prstGeom>
          <a:noFill/>
        </p:spPr>
        <p:txBody>
          <a:bodyPr wrap="square" rtlCol="0">
            <a:spAutoFit/>
          </a:bodyPr>
          <a:lstStyle/>
          <a:p>
            <a:pPr algn="ctr"/>
            <a:r>
              <a:rPr lang="fr-FR" sz="2800" b="1" dirty="0"/>
              <a:t>SOURCES DE REVENUES</a:t>
            </a:r>
          </a:p>
        </p:txBody>
      </p:sp>
      <p:sp>
        <p:nvSpPr>
          <p:cNvPr id="3" name="ZoneTexte 2">
            <a:extLst>
              <a:ext uri="{FF2B5EF4-FFF2-40B4-BE49-F238E27FC236}">
                <a16:creationId xmlns:a16="http://schemas.microsoft.com/office/drawing/2014/main" id="{6F0A2938-AE53-4997-AAAC-287D1750CFAC}"/>
              </a:ext>
            </a:extLst>
          </p:cNvPr>
          <p:cNvSpPr txBox="1"/>
          <p:nvPr/>
        </p:nvSpPr>
        <p:spPr>
          <a:xfrm>
            <a:off x="415637" y="969806"/>
            <a:ext cx="10404764" cy="5442965"/>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q"/>
            </a:pPr>
            <a:r>
              <a:rPr lang="fr-FR" dirty="0"/>
              <a:t>Solution informatique, équipements non informatiques (climatiseurs, système d’irrigation, ventilateurs, </a:t>
            </a:r>
            <a:r>
              <a:rPr lang="fr-FR" dirty="0" err="1"/>
              <a:t>etc</a:t>
            </a:r>
            <a:r>
              <a:rPr lang="fr-FR" dirty="0"/>
              <a:t>)</a:t>
            </a:r>
          </a:p>
          <a:p>
            <a:pPr algn="just">
              <a:lnSpc>
                <a:spcPct val="150000"/>
              </a:lnSpc>
            </a:pPr>
            <a:r>
              <a:rPr lang="fr-FR" dirty="0"/>
              <a:t>Contrat d’assistance:</a:t>
            </a:r>
          </a:p>
          <a:p>
            <a:pPr marL="285750" indent="-285750" algn="just">
              <a:lnSpc>
                <a:spcPct val="150000"/>
              </a:lnSpc>
              <a:buFontTx/>
              <a:buChar char="-"/>
            </a:pPr>
            <a:r>
              <a:rPr lang="fr-FR" dirty="0"/>
              <a:t>Installation</a:t>
            </a:r>
          </a:p>
          <a:p>
            <a:pPr marL="285750" indent="-285750" algn="just">
              <a:lnSpc>
                <a:spcPct val="150000"/>
              </a:lnSpc>
              <a:buFontTx/>
              <a:buChar char="-"/>
            </a:pPr>
            <a:r>
              <a:rPr lang="fr-FR" dirty="0"/>
              <a:t>Conseil</a:t>
            </a:r>
          </a:p>
          <a:p>
            <a:pPr marL="285750" indent="-285750" algn="just">
              <a:lnSpc>
                <a:spcPct val="150000"/>
              </a:lnSpc>
              <a:buFontTx/>
              <a:buChar char="-"/>
            </a:pPr>
            <a:r>
              <a:rPr lang="fr-FR" dirty="0"/>
              <a:t>Maintenance</a:t>
            </a:r>
          </a:p>
          <a:p>
            <a:pPr marL="285750" indent="-285750" algn="just">
              <a:lnSpc>
                <a:spcPct val="150000"/>
              </a:lnSpc>
              <a:buFont typeface="Wingdings" panose="05000000000000000000" pitchFamily="2" charset="2"/>
              <a:buChar char="q"/>
            </a:pPr>
            <a:r>
              <a:rPr lang="fr-FR" dirty="0"/>
              <a:t>Services liés à notre solution informatique de culture de tomates sous serre</a:t>
            </a:r>
          </a:p>
          <a:p>
            <a:pPr marL="285750" indent="-285750" algn="just">
              <a:lnSpc>
                <a:spcPct val="150000"/>
              </a:lnSpc>
              <a:buFontTx/>
              <a:buChar char="-"/>
            </a:pPr>
            <a:r>
              <a:rPr lang="fr-FR" dirty="0"/>
              <a:t>Visites pédagogique: accueil d’écoles ou groupes intéressés </a:t>
            </a:r>
          </a:p>
          <a:p>
            <a:pPr marL="285750" indent="-285750" algn="just">
              <a:lnSpc>
                <a:spcPct val="150000"/>
              </a:lnSpc>
              <a:buFontTx/>
              <a:buChar char="-"/>
            </a:pPr>
            <a:r>
              <a:rPr lang="fr-FR" dirty="0"/>
              <a:t>Formation ou consulting: partager notre expertise en gestion de cultures sous serre</a:t>
            </a:r>
          </a:p>
          <a:p>
            <a:pPr marL="285750" indent="-285750" algn="just">
              <a:lnSpc>
                <a:spcPct val="150000"/>
              </a:lnSpc>
              <a:buFont typeface="Wingdings" panose="05000000000000000000" pitchFamily="2" charset="2"/>
              <a:buChar char="q"/>
            </a:pPr>
            <a:r>
              <a:rPr lang="fr-FR" dirty="0"/>
              <a:t>Financements annexes</a:t>
            </a:r>
          </a:p>
          <a:p>
            <a:pPr marL="285750" indent="-285750" algn="just">
              <a:lnSpc>
                <a:spcPct val="150000"/>
              </a:lnSpc>
              <a:buFontTx/>
              <a:buChar char="-"/>
            </a:pPr>
            <a:r>
              <a:rPr lang="fr-FR" dirty="0"/>
              <a:t>Subventions agricoles: aides locales ou internationales pour des projets écologiques  ou innovants</a:t>
            </a:r>
          </a:p>
          <a:p>
            <a:pPr marL="285750" indent="-285750" algn="just">
              <a:lnSpc>
                <a:spcPct val="150000"/>
              </a:lnSpc>
              <a:buFontTx/>
              <a:buChar char="-"/>
            </a:pPr>
            <a:r>
              <a:rPr lang="fr-FR" dirty="0"/>
              <a:t>Carbone agricole: crédit carbone pour l’impact  écologique positif.</a:t>
            </a:r>
          </a:p>
        </p:txBody>
      </p:sp>
    </p:spTree>
    <p:extLst>
      <p:ext uri="{BB962C8B-B14F-4D97-AF65-F5344CB8AC3E}">
        <p14:creationId xmlns:p14="http://schemas.microsoft.com/office/powerpoint/2010/main" val="741502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3E1D90ED-713D-4C53-8928-ABE42D20FB6D}"/>
              </a:ext>
            </a:extLst>
          </p:cNvPr>
          <p:cNvSpPr txBox="1"/>
          <p:nvPr/>
        </p:nvSpPr>
        <p:spPr>
          <a:xfrm>
            <a:off x="2632364" y="360212"/>
            <a:ext cx="5666504" cy="523220"/>
          </a:xfrm>
          <a:prstGeom prst="rect">
            <a:avLst/>
          </a:prstGeom>
          <a:noFill/>
        </p:spPr>
        <p:txBody>
          <a:bodyPr wrap="square" rtlCol="0">
            <a:spAutoFit/>
          </a:bodyPr>
          <a:lstStyle/>
          <a:p>
            <a:pPr algn="ctr"/>
            <a:r>
              <a:rPr lang="fr-FR" sz="2800" b="1" dirty="0"/>
              <a:t>RESSOURCES CLES</a:t>
            </a:r>
          </a:p>
        </p:txBody>
      </p:sp>
      <p:sp>
        <p:nvSpPr>
          <p:cNvPr id="3" name="ZoneTexte 2">
            <a:extLst>
              <a:ext uri="{FF2B5EF4-FFF2-40B4-BE49-F238E27FC236}">
                <a16:creationId xmlns:a16="http://schemas.microsoft.com/office/drawing/2014/main" id="{EFF6BF26-84EE-69FC-16FA-8B5C851FF901}"/>
              </a:ext>
            </a:extLst>
          </p:cNvPr>
          <p:cNvSpPr txBox="1"/>
          <p:nvPr/>
        </p:nvSpPr>
        <p:spPr>
          <a:xfrm>
            <a:off x="415637" y="969806"/>
            <a:ext cx="10404764" cy="5027467"/>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q"/>
            </a:pPr>
            <a:r>
              <a:rPr lang="fr-FR" dirty="0"/>
              <a:t>Techniciens spécialisés en construction de serre</a:t>
            </a:r>
          </a:p>
          <a:p>
            <a:pPr marL="285750" indent="-285750" algn="just">
              <a:lnSpc>
                <a:spcPct val="150000"/>
              </a:lnSpc>
              <a:buFont typeface="Wingdings" panose="05000000000000000000" pitchFamily="2" charset="2"/>
              <a:buChar char="q"/>
            </a:pPr>
            <a:r>
              <a:rPr lang="fr-FR" dirty="0"/>
              <a:t>Technicien en système d’irrigation </a:t>
            </a:r>
          </a:p>
          <a:p>
            <a:pPr marL="285750" indent="-285750" algn="just">
              <a:lnSpc>
                <a:spcPct val="150000"/>
              </a:lnSpc>
              <a:buFont typeface="Wingdings" panose="05000000000000000000" pitchFamily="2" charset="2"/>
              <a:buChar char="q"/>
            </a:pPr>
            <a:r>
              <a:rPr lang="fr-FR" dirty="0"/>
              <a:t>Charpentier</a:t>
            </a:r>
          </a:p>
          <a:p>
            <a:pPr marL="285750" indent="-285750" algn="just">
              <a:lnSpc>
                <a:spcPct val="150000"/>
              </a:lnSpc>
              <a:buFont typeface="Wingdings" panose="05000000000000000000" pitchFamily="2" charset="2"/>
              <a:buChar char="q"/>
            </a:pPr>
            <a:r>
              <a:rPr lang="fr-FR" dirty="0"/>
              <a:t>Informaticiens développeurs d’application</a:t>
            </a:r>
          </a:p>
          <a:p>
            <a:pPr marL="285750" indent="-285750" algn="just">
              <a:lnSpc>
                <a:spcPct val="150000"/>
              </a:lnSpc>
              <a:buFont typeface="Wingdings" panose="05000000000000000000" pitchFamily="2" charset="2"/>
              <a:buChar char="q"/>
            </a:pPr>
            <a:r>
              <a:rPr lang="fr-FR" dirty="0"/>
              <a:t>Techniciens en électronique</a:t>
            </a:r>
          </a:p>
          <a:p>
            <a:pPr marL="285750" indent="-285750" algn="just">
              <a:lnSpc>
                <a:spcPct val="150000"/>
              </a:lnSpc>
              <a:buFont typeface="Wingdings" panose="05000000000000000000" pitchFamily="2" charset="2"/>
              <a:buChar char="q"/>
            </a:pPr>
            <a:r>
              <a:rPr lang="fr-FR" dirty="0"/>
              <a:t>Agronome</a:t>
            </a:r>
          </a:p>
          <a:p>
            <a:pPr marL="285750" indent="-285750" algn="just">
              <a:lnSpc>
                <a:spcPct val="150000"/>
              </a:lnSpc>
              <a:buFont typeface="Wingdings" panose="05000000000000000000" pitchFamily="2" charset="2"/>
              <a:buChar char="q"/>
            </a:pPr>
            <a:r>
              <a:rPr lang="fr-FR" dirty="0"/>
              <a:t>Techniciens en froid</a:t>
            </a:r>
          </a:p>
          <a:p>
            <a:pPr marL="285750" indent="-285750" algn="just">
              <a:lnSpc>
                <a:spcPct val="150000"/>
              </a:lnSpc>
              <a:buFont typeface="Wingdings" panose="05000000000000000000" pitchFamily="2" charset="2"/>
              <a:buChar char="q"/>
            </a:pPr>
            <a:r>
              <a:rPr lang="fr-FR" dirty="0"/>
              <a:t>Spécialiste en projet </a:t>
            </a:r>
          </a:p>
          <a:p>
            <a:pPr marL="285750" indent="-285750" algn="just">
              <a:lnSpc>
                <a:spcPct val="150000"/>
              </a:lnSpc>
              <a:buFont typeface="Wingdings" panose="05000000000000000000" pitchFamily="2" charset="2"/>
              <a:buChar char="q"/>
            </a:pPr>
            <a:r>
              <a:rPr lang="fr-FR" dirty="0"/>
              <a:t>Spécialiste en gestion communautaire</a:t>
            </a:r>
          </a:p>
          <a:p>
            <a:pPr marL="285750" indent="-285750" algn="just">
              <a:lnSpc>
                <a:spcPct val="150000"/>
              </a:lnSpc>
              <a:buFont typeface="Wingdings" panose="05000000000000000000" pitchFamily="2" charset="2"/>
              <a:buChar char="q"/>
            </a:pPr>
            <a:r>
              <a:rPr lang="fr-FR" dirty="0"/>
              <a:t>Matériels de construction de serre</a:t>
            </a:r>
          </a:p>
          <a:p>
            <a:pPr marL="285750" indent="-285750" algn="just">
              <a:lnSpc>
                <a:spcPct val="150000"/>
              </a:lnSpc>
              <a:buFont typeface="Wingdings" panose="05000000000000000000" pitchFamily="2" charset="2"/>
              <a:buChar char="q"/>
            </a:pPr>
            <a:r>
              <a:rPr lang="fr-FR" dirty="0"/>
              <a:t>Système d’irrigation…</a:t>
            </a:r>
          </a:p>
          <a:p>
            <a:pPr marL="285750" indent="-285750" algn="just">
              <a:lnSpc>
                <a:spcPct val="150000"/>
              </a:lnSpc>
              <a:buFont typeface="Wingdings" panose="05000000000000000000" pitchFamily="2" charset="2"/>
              <a:buChar char="q"/>
            </a:pPr>
            <a:endParaRPr lang="fr-FR" dirty="0"/>
          </a:p>
        </p:txBody>
      </p:sp>
    </p:spTree>
    <p:extLst>
      <p:ext uri="{BB962C8B-B14F-4D97-AF65-F5344CB8AC3E}">
        <p14:creationId xmlns:p14="http://schemas.microsoft.com/office/powerpoint/2010/main" val="19220358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64F0D7A-D71B-484E-AFAB-307CBA6F155F}"/>
              </a:ext>
            </a:extLst>
          </p:cNvPr>
          <p:cNvSpPr txBox="1"/>
          <p:nvPr/>
        </p:nvSpPr>
        <p:spPr>
          <a:xfrm>
            <a:off x="2632364" y="360212"/>
            <a:ext cx="5666504" cy="523220"/>
          </a:xfrm>
          <a:prstGeom prst="rect">
            <a:avLst/>
          </a:prstGeom>
          <a:noFill/>
        </p:spPr>
        <p:txBody>
          <a:bodyPr wrap="square" rtlCol="0">
            <a:spAutoFit/>
          </a:bodyPr>
          <a:lstStyle/>
          <a:p>
            <a:pPr algn="ctr"/>
            <a:r>
              <a:rPr lang="fr-FR" sz="2800" b="1" dirty="0"/>
              <a:t>ACTIVITES CLES</a:t>
            </a:r>
          </a:p>
        </p:txBody>
      </p:sp>
      <p:sp>
        <p:nvSpPr>
          <p:cNvPr id="3" name="ZoneTexte 2">
            <a:extLst>
              <a:ext uri="{FF2B5EF4-FFF2-40B4-BE49-F238E27FC236}">
                <a16:creationId xmlns:a16="http://schemas.microsoft.com/office/drawing/2014/main" id="{179C8923-AFD8-0446-D5ED-01105F4046A6}"/>
              </a:ext>
            </a:extLst>
          </p:cNvPr>
          <p:cNvSpPr txBox="1"/>
          <p:nvPr/>
        </p:nvSpPr>
        <p:spPr>
          <a:xfrm>
            <a:off x="387927" y="1233051"/>
            <a:ext cx="10432474" cy="3780971"/>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q"/>
            </a:pPr>
            <a:r>
              <a:rPr lang="fr-FR" dirty="0"/>
              <a:t>Construction et maintenance:</a:t>
            </a:r>
          </a:p>
          <a:p>
            <a:pPr marL="285750" indent="-285750" algn="just">
              <a:lnSpc>
                <a:spcPct val="150000"/>
              </a:lnSpc>
              <a:buFont typeface="Wingdings" panose="05000000000000000000" pitchFamily="2" charset="2"/>
              <a:buChar char="q"/>
            </a:pPr>
            <a:r>
              <a:rPr lang="fr-FR" dirty="0"/>
              <a:t> de serre</a:t>
            </a:r>
          </a:p>
          <a:p>
            <a:pPr marL="285750" indent="-285750" algn="just">
              <a:lnSpc>
                <a:spcPct val="150000"/>
              </a:lnSpc>
              <a:buFont typeface="Wingdings" panose="05000000000000000000" pitchFamily="2" charset="2"/>
              <a:buChar char="q"/>
            </a:pPr>
            <a:r>
              <a:rPr lang="fr-FR" dirty="0"/>
              <a:t>de système de froid</a:t>
            </a:r>
          </a:p>
          <a:p>
            <a:pPr marL="285750" indent="-285750" algn="just">
              <a:lnSpc>
                <a:spcPct val="150000"/>
              </a:lnSpc>
              <a:buFont typeface="Wingdings" panose="05000000000000000000" pitchFamily="2" charset="2"/>
              <a:buChar char="q"/>
            </a:pPr>
            <a:r>
              <a:rPr lang="fr-FR" dirty="0"/>
              <a:t>de système d’irrigation</a:t>
            </a:r>
          </a:p>
          <a:p>
            <a:pPr marL="285750" indent="-285750" algn="just">
              <a:lnSpc>
                <a:spcPct val="150000"/>
              </a:lnSpc>
              <a:buFont typeface="Wingdings" panose="05000000000000000000" pitchFamily="2" charset="2"/>
              <a:buChar char="q"/>
            </a:pPr>
            <a:r>
              <a:rPr lang="fr-FR" dirty="0"/>
              <a:t>de système d’alimentation énergie solaire </a:t>
            </a:r>
          </a:p>
          <a:p>
            <a:pPr marL="285750" indent="-285750" algn="just">
              <a:lnSpc>
                <a:spcPct val="150000"/>
              </a:lnSpc>
              <a:buFont typeface="Wingdings" panose="05000000000000000000" pitchFamily="2" charset="2"/>
              <a:buChar char="q"/>
            </a:pPr>
            <a:r>
              <a:rPr lang="fr-FR" dirty="0"/>
              <a:t>de système d’extraction CO2</a:t>
            </a:r>
          </a:p>
          <a:p>
            <a:pPr marL="285750" indent="-285750" algn="just">
              <a:lnSpc>
                <a:spcPct val="150000"/>
              </a:lnSpc>
              <a:buFont typeface="Wingdings" panose="05000000000000000000" pitchFamily="2" charset="2"/>
              <a:buChar char="q"/>
            </a:pPr>
            <a:r>
              <a:rPr lang="fr-FR" dirty="0"/>
              <a:t>de système de surveillance des CNTP </a:t>
            </a:r>
          </a:p>
          <a:p>
            <a:pPr marL="285750" indent="-285750" algn="just">
              <a:lnSpc>
                <a:spcPct val="150000"/>
              </a:lnSpc>
              <a:buFont typeface="Wingdings" panose="05000000000000000000" pitchFamily="2" charset="2"/>
              <a:buChar char="q"/>
            </a:pPr>
            <a:r>
              <a:rPr lang="fr-FR" dirty="0"/>
              <a:t>Logiciel de gestion automatisée de l’ouvrage.</a:t>
            </a:r>
          </a:p>
          <a:p>
            <a:pPr marL="285750" indent="-285750" algn="just">
              <a:lnSpc>
                <a:spcPct val="150000"/>
              </a:lnSpc>
              <a:buFont typeface="Wingdings" panose="05000000000000000000" pitchFamily="2" charset="2"/>
              <a:buChar char="q"/>
            </a:pPr>
            <a:endParaRPr lang="fr-FR" dirty="0"/>
          </a:p>
        </p:txBody>
      </p:sp>
    </p:spTree>
    <p:extLst>
      <p:ext uri="{BB962C8B-B14F-4D97-AF65-F5344CB8AC3E}">
        <p14:creationId xmlns:p14="http://schemas.microsoft.com/office/powerpoint/2010/main" val="4286861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50E1BF5E-584E-4FC1-A16E-8F2B910ECD73}"/>
              </a:ext>
            </a:extLst>
          </p:cNvPr>
          <p:cNvSpPr txBox="1"/>
          <p:nvPr/>
        </p:nvSpPr>
        <p:spPr>
          <a:xfrm>
            <a:off x="2632364" y="360212"/>
            <a:ext cx="5666504" cy="523220"/>
          </a:xfrm>
          <a:prstGeom prst="rect">
            <a:avLst/>
          </a:prstGeom>
          <a:noFill/>
        </p:spPr>
        <p:txBody>
          <a:bodyPr wrap="square" rtlCol="0">
            <a:spAutoFit/>
          </a:bodyPr>
          <a:lstStyle/>
          <a:p>
            <a:pPr algn="ctr"/>
            <a:r>
              <a:rPr lang="fr-FR" sz="2800" b="1" dirty="0"/>
              <a:t>PARTENAIRES CLES</a:t>
            </a:r>
          </a:p>
        </p:txBody>
      </p:sp>
      <p:sp>
        <p:nvSpPr>
          <p:cNvPr id="3" name="ZoneTexte 2">
            <a:extLst>
              <a:ext uri="{FF2B5EF4-FFF2-40B4-BE49-F238E27FC236}">
                <a16:creationId xmlns:a16="http://schemas.microsoft.com/office/drawing/2014/main" id="{D4BDBF1D-85B2-A95D-743C-6DA5512AF778}"/>
              </a:ext>
            </a:extLst>
          </p:cNvPr>
          <p:cNvSpPr txBox="1"/>
          <p:nvPr/>
        </p:nvSpPr>
        <p:spPr>
          <a:xfrm>
            <a:off x="415637" y="969806"/>
            <a:ext cx="10404764" cy="3780971"/>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q"/>
            </a:pPr>
            <a:r>
              <a:rPr lang="fr-FR" dirty="0"/>
              <a:t>Le Ministère de l’agriculture</a:t>
            </a:r>
          </a:p>
          <a:p>
            <a:pPr marL="285750" indent="-285750" algn="just">
              <a:lnSpc>
                <a:spcPct val="150000"/>
              </a:lnSpc>
              <a:buFont typeface="Wingdings" panose="05000000000000000000" pitchFamily="2" charset="2"/>
              <a:buChar char="q"/>
            </a:pPr>
            <a:r>
              <a:rPr lang="fr-FR" dirty="0"/>
              <a:t>ANADER</a:t>
            </a:r>
          </a:p>
          <a:p>
            <a:pPr marL="285750" indent="-285750" algn="just">
              <a:lnSpc>
                <a:spcPct val="150000"/>
              </a:lnSpc>
              <a:buFont typeface="Wingdings" panose="05000000000000000000" pitchFamily="2" charset="2"/>
              <a:buChar char="q"/>
            </a:pPr>
            <a:r>
              <a:rPr lang="fr-FR" dirty="0"/>
              <a:t>Chambre d’agriculture</a:t>
            </a:r>
          </a:p>
          <a:p>
            <a:pPr marL="285750" indent="-285750" algn="just">
              <a:lnSpc>
                <a:spcPct val="150000"/>
              </a:lnSpc>
              <a:buFont typeface="Wingdings" panose="05000000000000000000" pitchFamily="2" charset="2"/>
              <a:buChar char="q"/>
            </a:pPr>
            <a:r>
              <a:rPr lang="fr-FR" dirty="0"/>
              <a:t>Les collectivités locales</a:t>
            </a:r>
          </a:p>
          <a:p>
            <a:pPr marL="285750" indent="-285750" algn="just">
              <a:lnSpc>
                <a:spcPct val="150000"/>
              </a:lnSpc>
              <a:buFont typeface="Wingdings" panose="05000000000000000000" pitchFamily="2" charset="2"/>
              <a:buChar char="q"/>
            </a:pPr>
            <a:r>
              <a:rPr lang="fr-FR" dirty="0"/>
              <a:t>Radios locales</a:t>
            </a:r>
          </a:p>
          <a:p>
            <a:pPr marL="285750" indent="-285750" algn="just">
              <a:lnSpc>
                <a:spcPct val="150000"/>
              </a:lnSpc>
              <a:buFont typeface="Wingdings" panose="05000000000000000000" pitchFamily="2" charset="2"/>
              <a:buChar char="q"/>
            </a:pPr>
            <a:r>
              <a:rPr lang="fr-FR" dirty="0"/>
              <a:t>GIZ</a:t>
            </a:r>
          </a:p>
          <a:p>
            <a:pPr marL="285750" indent="-285750" algn="just">
              <a:lnSpc>
                <a:spcPct val="150000"/>
              </a:lnSpc>
              <a:buFont typeface="Wingdings" panose="05000000000000000000" pitchFamily="2" charset="2"/>
              <a:buChar char="q"/>
            </a:pPr>
            <a:r>
              <a:rPr lang="fr-FR" dirty="0"/>
              <a:t>USAID</a:t>
            </a:r>
          </a:p>
          <a:p>
            <a:pPr marL="285750" indent="-285750" algn="just">
              <a:lnSpc>
                <a:spcPct val="150000"/>
              </a:lnSpc>
              <a:buFont typeface="Wingdings" panose="05000000000000000000" pitchFamily="2" charset="2"/>
              <a:buChar char="q"/>
            </a:pPr>
            <a:r>
              <a:rPr lang="fr-FR" dirty="0"/>
              <a:t>,</a:t>
            </a:r>
          </a:p>
          <a:p>
            <a:pPr marL="285750" indent="-285750" algn="just">
              <a:lnSpc>
                <a:spcPct val="150000"/>
              </a:lnSpc>
              <a:buFont typeface="Wingdings" panose="05000000000000000000" pitchFamily="2" charset="2"/>
              <a:buChar char="q"/>
            </a:pPr>
            <a:endParaRPr lang="fr-FR" dirty="0"/>
          </a:p>
        </p:txBody>
      </p:sp>
    </p:spTree>
    <p:extLst>
      <p:ext uri="{BB962C8B-B14F-4D97-AF65-F5344CB8AC3E}">
        <p14:creationId xmlns:p14="http://schemas.microsoft.com/office/powerpoint/2010/main" val="18901517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F3353274-BDEA-4584-A705-AE2A98D04F3D}"/>
              </a:ext>
            </a:extLst>
          </p:cNvPr>
          <p:cNvSpPr txBox="1"/>
          <p:nvPr/>
        </p:nvSpPr>
        <p:spPr>
          <a:xfrm>
            <a:off x="2632364" y="360212"/>
            <a:ext cx="5666504" cy="523220"/>
          </a:xfrm>
          <a:prstGeom prst="rect">
            <a:avLst/>
          </a:prstGeom>
          <a:noFill/>
        </p:spPr>
        <p:txBody>
          <a:bodyPr wrap="square" rtlCol="0">
            <a:spAutoFit/>
          </a:bodyPr>
          <a:lstStyle/>
          <a:p>
            <a:pPr algn="ctr"/>
            <a:r>
              <a:rPr lang="fr-FR" sz="2800" b="1" dirty="0"/>
              <a:t>STRUCTURE DES COUTS</a:t>
            </a:r>
          </a:p>
        </p:txBody>
      </p:sp>
      <p:sp>
        <p:nvSpPr>
          <p:cNvPr id="3" name="ZoneTexte 2">
            <a:extLst>
              <a:ext uri="{FF2B5EF4-FFF2-40B4-BE49-F238E27FC236}">
                <a16:creationId xmlns:a16="http://schemas.microsoft.com/office/drawing/2014/main" id="{54107EDD-E14A-DFBB-FF6B-8755DD235A49}"/>
              </a:ext>
            </a:extLst>
          </p:cNvPr>
          <p:cNvSpPr txBox="1"/>
          <p:nvPr/>
        </p:nvSpPr>
        <p:spPr>
          <a:xfrm>
            <a:off x="415637" y="969806"/>
            <a:ext cx="10404764" cy="4611968"/>
          </a:xfrm>
          <a:prstGeom prst="rect">
            <a:avLst/>
          </a:prstGeom>
          <a:noFill/>
        </p:spPr>
        <p:txBody>
          <a:bodyPr wrap="square" rtlCol="0">
            <a:spAutoFit/>
          </a:bodyPr>
          <a:lstStyle/>
          <a:p>
            <a:pPr algn="just">
              <a:lnSpc>
                <a:spcPct val="150000"/>
              </a:lnSpc>
            </a:pPr>
            <a:r>
              <a:rPr lang="fr-FR" b="1" dirty="0"/>
              <a:t>COÛTS D’INVESTISSEMENT INITIAL</a:t>
            </a:r>
          </a:p>
          <a:p>
            <a:pPr marL="285750" indent="-285750" algn="just">
              <a:lnSpc>
                <a:spcPct val="150000"/>
              </a:lnSpc>
              <a:buFont typeface="Wingdings" panose="05000000000000000000" pitchFamily="2" charset="2"/>
              <a:buChar char="q"/>
            </a:pPr>
            <a:r>
              <a:rPr lang="fr-FR" b="1" dirty="0"/>
              <a:t>Construction des serres:</a:t>
            </a:r>
          </a:p>
          <a:p>
            <a:pPr marL="285750" indent="-285750" algn="just">
              <a:lnSpc>
                <a:spcPct val="150000"/>
              </a:lnSpc>
              <a:buFont typeface="Courier New" panose="02070309020205020404" pitchFamily="49" charset="0"/>
              <a:buChar char="o"/>
            </a:pPr>
            <a:r>
              <a:rPr lang="fr-FR" dirty="0"/>
              <a:t>Coûts des matériaux: plastique, verre, armature métallique</a:t>
            </a:r>
          </a:p>
          <a:p>
            <a:pPr marL="285750" indent="-285750" algn="just">
              <a:lnSpc>
                <a:spcPct val="150000"/>
              </a:lnSpc>
              <a:buFont typeface="Courier New" panose="02070309020205020404" pitchFamily="49" charset="0"/>
              <a:buChar char="o"/>
            </a:pPr>
            <a:r>
              <a:rPr lang="fr-FR" dirty="0"/>
              <a:t>Coût de la main d’œuvre  pour l’installation</a:t>
            </a:r>
          </a:p>
          <a:p>
            <a:pPr marL="285750" indent="-285750" algn="just">
              <a:lnSpc>
                <a:spcPct val="150000"/>
              </a:lnSpc>
              <a:buFont typeface="Wingdings" panose="05000000000000000000" pitchFamily="2" charset="2"/>
              <a:buChar char="q"/>
            </a:pPr>
            <a:r>
              <a:rPr lang="fr-FR" b="1" dirty="0"/>
              <a:t>Aménagement de l’infrastructure:</a:t>
            </a:r>
          </a:p>
          <a:p>
            <a:pPr marL="285750" indent="-285750" algn="just">
              <a:lnSpc>
                <a:spcPct val="150000"/>
              </a:lnSpc>
              <a:buFont typeface="Courier New" panose="02070309020205020404" pitchFamily="49" charset="0"/>
              <a:buChar char="o"/>
            </a:pPr>
            <a:r>
              <a:rPr lang="fr-FR" dirty="0"/>
              <a:t>Système d’irrigation (goutte à goutte, hydroponie)</a:t>
            </a:r>
          </a:p>
          <a:p>
            <a:pPr marL="285750" indent="-285750" algn="just">
              <a:lnSpc>
                <a:spcPct val="150000"/>
              </a:lnSpc>
              <a:buFont typeface="Courier New" panose="02070309020205020404" pitchFamily="49" charset="0"/>
              <a:buChar char="o"/>
            </a:pPr>
            <a:r>
              <a:rPr lang="fr-FR" dirty="0"/>
              <a:t>Systèmes de chauffage et de ventilation </a:t>
            </a:r>
          </a:p>
          <a:p>
            <a:pPr marL="285750" indent="-285750" algn="just">
              <a:lnSpc>
                <a:spcPct val="150000"/>
              </a:lnSpc>
              <a:buFont typeface="Courier New" panose="02070309020205020404" pitchFamily="49" charset="0"/>
              <a:buChar char="o"/>
            </a:pPr>
            <a:r>
              <a:rPr lang="fr-FR" dirty="0"/>
              <a:t>Réservoirs d’eau et pompes</a:t>
            </a:r>
          </a:p>
          <a:p>
            <a:pPr marL="285750" indent="-285750" algn="just">
              <a:lnSpc>
                <a:spcPct val="150000"/>
              </a:lnSpc>
              <a:buFont typeface="Wingdings" panose="05000000000000000000" pitchFamily="2" charset="2"/>
              <a:buChar char="q"/>
            </a:pPr>
            <a:r>
              <a:rPr lang="fr-FR" b="1" dirty="0"/>
              <a:t>Systèmes de contrôle et d’automatisation</a:t>
            </a:r>
          </a:p>
          <a:p>
            <a:pPr marL="285750" indent="-285750" algn="just">
              <a:lnSpc>
                <a:spcPct val="150000"/>
              </a:lnSpc>
              <a:buFont typeface="Courier New" panose="02070309020205020404" pitchFamily="49" charset="0"/>
              <a:buChar char="o"/>
            </a:pPr>
            <a:r>
              <a:rPr lang="fr-FR" dirty="0"/>
              <a:t>Capteurs pour l’humidité, la température, et les niveaux de CO2</a:t>
            </a:r>
          </a:p>
          <a:p>
            <a:pPr marL="285750" indent="-285750" algn="just">
              <a:lnSpc>
                <a:spcPct val="150000"/>
              </a:lnSpc>
              <a:buFont typeface="Courier New" panose="02070309020205020404" pitchFamily="49" charset="0"/>
              <a:buChar char="o"/>
            </a:pPr>
            <a:r>
              <a:rPr lang="fr-FR" dirty="0"/>
              <a:t>Logiciels ou équipements de gestion des cultures</a:t>
            </a:r>
          </a:p>
        </p:txBody>
      </p:sp>
    </p:spTree>
    <p:extLst>
      <p:ext uri="{BB962C8B-B14F-4D97-AF65-F5344CB8AC3E}">
        <p14:creationId xmlns:p14="http://schemas.microsoft.com/office/powerpoint/2010/main" val="283577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54107EDD-E14A-DFBB-FF6B-8755DD235A49}"/>
              </a:ext>
            </a:extLst>
          </p:cNvPr>
          <p:cNvSpPr txBox="1"/>
          <p:nvPr/>
        </p:nvSpPr>
        <p:spPr>
          <a:xfrm>
            <a:off x="443345" y="595727"/>
            <a:ext cx="10377056" cy="2949975"/>
          </a:xfrm>
          <a:prstGeom prst="rect">
            <a:avLst/>
          </a:prstGeom>
          <a:noFill/>
        </p:spPr>
        <p:txBody>
          <a:bodyPr wrap="square" rtlCol="0">
            <a:spAutoFit/>
          </a:bodyPr>
          <a:lstStyle/>
          <a:p>
            <a:pPr algn="just">
              <a:lnSpc>
                <a:spcPct val="150000"/>
              </a:lnSpc>
            </a:pPr>
            <a:r>
              <a:rPr lang="fr-FR" b="1" dirty="0"/>
              <a:t>COÛTS FIXES</a:t>
            </a:r>
          </a:p>
          <a:p>
            <a:pPr marL="285750" indent="-285750" algn="just">
              <a:lnSpc>
                <a:spcPct val="150000"/>
              </a:lnSpc>
              <a:buFont typeface="Wingdings" panose="05000000000000000000" pitchFamily="2" charset="2"/>
              <a:buChar char="q"/>
            </a:pPr>
            <a:r>
              <a:rPr lang="fr-FR" dirty="0"/>
              <a:t>Loyer</a:t>
            </a:r>
          </a:p>
          <a:p>
            <a:pPr marL="285750" indent="-285750" algn="just">
              <a:lnSpc>
                <a:spcPct val="150000"/>
              </a:lnSpc>
              <a:buFont typeface="Wingdings" panose="05000000000000000000" pitchFamily="2" charset="2"/>
              <a:buChar char="q"/>
            </a:pPr>
            <a:r>
              <a:rPr lang="fr-FR" dirty="0"/>
              <a:t>Salaires du personnel</a:t>
            </a:r>
          </a:p>
          <a:p>
            <a:pPr marL="285750" indent="-285750" algn="just">
              <a:lnSpc>
                <a:spcPct val="150000"/>
              </a:lnSpc>
              <a:buFont typeface="Wingdings" panose="05000000000000000000" pitchFamily="2" charset="2"/>
              <a:buChar char="q"/>
            </a:pPr>
            <a:r>
              <a:rPr lang="fr-FR" dirty="0"/>
              <a:t>Energie:</a:t>
            </a:r>
          </a:p>
          <a:p>
            <a:pPr marL="285750" indent="-285750" algn="just">
              <a:lnSpc>
                <a:spcPct val="150000"/>
              </a:lnSpc>
              <a:buFont typeface="Courier New" panose="02070309020205020404" pitchFamily="49" charset="0"/>
              <a:buChar char="o"/>
            </a:pPr>
            <a:r>
              <a:rPr lang="fr-FR" dirty="0"/>
              <a:t>Électricité pour les bureaux</a:t>
            </a:r>
          </a:p>
          <a:p>
            <a:pPr marL="285750" indent="-285750" algn="just">
              <a:lnSpc>
                <a:spcPct val="150000"/>
              </a:lnSpc>
              <a:buFont typeface="Wingdings" panose="05000000000000000000" pitchFamily="2" charset="2"/>
              <a:buChar char="q"/>
            </a:pPr>
            <a:r>
              <a:rPr lang="fr-FR" dirty="0"/>
              <a:t>Entretient de véhicule de service</a:t>
            </a:r>
          </a:p>
          <a:p>
            <a:pPr marL="285750" indent="-285750" algn="just">
              <a:lnSpc>
                <a:spcPct val="150000"/>
              </a:lnSpc>
              <a:buFont typeface="Wingdings" panose="05000000000000000000" pitchFamily="2" charset="2"/>
              <a:buChar char="q"/>
            </a:pPr>
            <a:r>
              <a:rPr lang="fr-FR" dirty="0"/>
              <a:t>Coût pour la publicité</a:t>
            </a:r>
          </a:p>
        </p:txBody>
      </p:sp>
    </p:spTree>
    <p:extLst>
      <p:ext uri="{BB962C8B-B14F-4D97-AF65-F5344CB8AC3E}">
        <p14:creationId xmlns:p14="http://schemas.microsoft.com/office/powerpoint/2010/main" val="2099963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FAF7BBE-389E-4387-A6E7-56DCCE3DC687}"/>
              </a:ext>
            </a:extLst>
          </p:cNvPr>
          <p:cNvSpPr txBox="1"/>
          <p:nvPr/>
        </p:nvSpPr>
        <p:spPr>
          <a:xfrm>
            <a:off x="2632364" y="360212"/>
            <a:ext cx="5666504" cy="954107"/>
          </a:xfrm>
          <a:prstGeom prst="rect">
            <a:avLst/>
          </a:prstGeom>
          <a:noFill/>
        </p:spPr>
        <p:txBody>
          <a:bodyPr wrap="square" rtlCol="0">
            <a:spAutoFit/>
          </a:bodyPr>
          <a:lstStyle/>
          <a:p>
            <a:pPr algn="ctr"/>
            <a:r>
              <a:rPr lang="fr-FR" sz="2800" b="1" dirty="0"/>
              <a:t>INDICATEURS DE PERFORMANCE (KPI)</a:t>
            </a:r>
          </a:p>
        </p:txBody>
      </p:sp>
      <p:sp>
        <p:nvSpPr>
          <p:cNvPr id="3" name="ZoneTexte 2">
            <a:extLst>
              <a:ext uri="{FF2B5EF4-FFF2-40B4-BE49-F238E27FC236}">
                <a16:creationId xmlns:a16="http://schemas.microsoft.com/office/drawing/2014/main" id="{C832DE8D-86FD-4F17-AAEB-9B72800303D6}"/>
              </a:ext>
            </a:extLst>
          </p:cNvPr>
          <p:cNvSpPr txBox="1"/>
          <p:nvPr/>
        </p:nvSpPr>
        <p:spPr>
          <a:xfrm>
            <a:off x="415636" y="2036623"/>
            <a:ext cx="9822873" cy="3277820"/>
          </a:xfrm>
          <a:prstGeom prst="rect">
            <a:avLst/>
          </a:prstGeom>
          <a:noFill/>
        </p:spPr>
        <p:txBody>
          <a:bodyPr wrap="square" rtlCol="0">
            <a:spAutoFit/>
          </a:bodyPr>
          <a:lstStyle/>
          <a:p>
            <a:pPr marL="342900" indent="-342900" algn="just">
              <a:lnSpc>
                <a:spcPct val="150000"/>
              </a:lnSpc>
              <a:buFont typeface="+mj-lt"/>
              <a:buAutoNum type="arabicPeriod"/>
            </a:pPr>
            <a:r>
              <a:rPr lang="fr-FR" dirty="0"/>
              <a:t>Ratio CA</a:t>
            </a:r>
          </a:p>
          <a:p>
            <a:pPr marL="342900" indent="-342900" algn="just">
              <a:lnSpc>
                <a:spcPct val="150000"/>
              </a:lnSpc>
              <a:buFont typeface="+mj-lt"/>
              <a:buAutoNum type="arabicPeriod"/>
            </a:pPr>
            <a:r>
              <a:rPr lang="fr-FR" dirty="0"/>
              <a:t>Taux de productivité par champ</a:t>
            </a:r>
          </a:p>
          <a:p>
            <a:pPr marL="342900" indent="-342900" algn="just">
              <a:lnSpc>
                <a:spcPct val="150000"/>
              </a:lnSpc>
              <a:buFont typeface="+mj-lt"/>
              <a:buAutoNum type="arabicPeriod"/>
            </a:pPr>
            <a:r>
              <a:rPr lang="fr-FR" dirty="0"/>
              <a:t>Indice de satisfaction des PIP (paysans, collectivités locales, Agences de l’état, organismes d’aide au développement)</a:t>
            </a:r>
          </a:p>
          <a:p>
            <a:pPr marL="342900" indent="-342900" algn="just">
              <a:lnSpc>
                <a:spcPct val="150000"/>
              </a:lnSpc>
              <a:buFont typeface="+mj-lt"/>
              <a:buAutoNum type="arabicPeriod"/>
            </a:pPr>
            <a:r>
              <a:rPr lang="fr-FR" dirty="0"/>
              <a:t>Nombre de réclamation</a:t>
            </a:r>
          </a:p>
          <a:p>
            <a:pPr marL="342900" indent="-342900" algn="just">
              <a:lnSpc>
                <a:spcPct val="150000"/>
              </a:lnSpc>
              <a:buFont typeface="+mj-lt"/>
              <a:buAutoNum type="arabicPeriod"/>
            </a:pPr>
            <a:r>
              <a:rPr lang="fr-FR" dirty="0"/>
              <a:t>Taux de traitement des réclamation dans le délai</a:t>
            </a:r>
          </a:p>
          <a:p>
            <a:pPr marL="342900" indent="-342900" algn="just">
              <a:lnSpc>
                <a:spcPct val="150000"/>
              </a:lnSpc>
              <a:buFont typeface="+mj-lt"/>
              <a:buAutoNum type="arabicPeriod"/>
            </a:pPr>
            <a:r>
              <a:rPr lang="fr-FR" dirty="0"/>
              <a:t>Impact environnemental du projet</a:t>
            </a:r>
          </a:p>
          <a:p>
            <a:pPr marL="342900" indent="-342900">
              <a:buFont typeface="+mj-lt"/>
              <a:buAutoNum type="arabicPeriod"/>
            </a:pPr>
            <a:endParaRPr lang="fr-FR" dirty="0"/>
          </a:p>
        </p:txBody>
      </p:sp>
    </p:spTree>
    <p:extLst>
      <p:ext uri="{BB962C8B-B14F-4D97-AF65-F5344CB8AC3E}">
        <p14:creationId xmlns:p14="http://schemas.microsoft.com/office/powerpoint/2010/main" val="18972982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FAF7BBE-389E-4387-A6E7-56DCCE3DC687}"/>
              </a:ext>
            </a:extLst>
          </p:cNvPr>
          <p:cNvSpPr txBox="1"/>
          <p:nvPr/>
        </p:nvSpPr>
        <p:spPr>
          <a:xfrm>
            <a:off x="2632364" y="249372"/>
            <a:ext cx="5666504" cy="523220"/>
          </a:xfrm>
          <a:prstGeom prst="rect">
            <a:avLst/>
          </a:prstGeom>
          <a:noFill/>
        </p:spPr>
        <p:txBody>
          <a:bodyPr wrap="square" rtlCol="0">
            <a:spAutoFit/>
          </a:bodyPr>
          <a:lstStyle/>
          <a:p>
            <a:pPr algn="ctr"/>
            <a:r>
              <a:rPr lang="fr-FR" sz="2800" b="1" dirty="0"/>
              <a:t>ANALYSE PESTEL</a:t>
            </a:r>
          </a:p>
        </p:txBody>
      </p:sp>
      <p:graphicFrame>
        <p:nvGraphicFramePr>
          <p:cNvPr id="4" name="Tableau 3">
            <a:extLst>
              <a:ext uri="{FF2B5EF4-FFF2-40B4-BE49-F238E27FC236}">
                <a16:creationId xmlns:a16="http://schemas.microsoft.com/office/drawing/2014/main" id="{F99D2E72-286B-4A62-B34D-6F6AB6A23C7C}"/>
              </a:ext>
            </a:extLst>
          </p:cNvPr>
          <p:cNvGraphicFramePr>
            <a:graphicFrameLocks noGrp="1"/>
          </p:cNvGraphicFramePr>
          <p:nvPr>
            <p:extLst>
              <p:ext uri="{D42A27DB-BD31-4B8C-83A1-F6EECF244321}">
                <p14:modId xmlns:p14="http://schemas.microsoft.com/office/powerpoint/2010/main" val="29674625"/>
              </p:ext>
            </p:extLst>
          </p:nvPr>
        </p:nvGraphicFramePr>
        <p:xfrm>
          <a:off x="288759" y="1115283"/>
          <a:ext cx="11612297" cy="4853306"/>
        </p:xfrm>
        <a:graphic>
          <a:graphicData uri="http://schemas.openxmlformats.org/drawingml/2006/table">
            <a:tbl>
              <a:tblPr firstRow="1" bandRow="1">
                <a:tableStyleId>{073A0DAA-6AF3-43AB-8588-CEC1D06C72B9}</a:tableStyleId>
              </a:tblPr>
              <a:tblGrid>
                <a:gridCol w="1565859">
                  <a:extLst>
                    <a:ext uri="{9D8B030D-6E8A-4147-A177-3AD203B41FA5}">
                      <a16:colId xmlns:a16="http://schemas.microsoft.com/office/drawing/2014/main" val="4220494573"/>
                    </a:ext>
                  </a:extLst>
                </a:gridCol>
                <a:gridCol w="5540796">
                  <a:extLst>
                    <a:ext uri="{9D8B030D-6E8A-4147-A177-3AD203B41FA5}">
                      <a16:colId xmlns:a16="http://schemas.microsoft.com/office/drawing/2014/main" val="3874811838"/>
                    </a:ext>
                  </a:extLst>
                </a:gridCol>
                <a:gridCol w="4505642">
                  <a:extLst>
                    <a:ext uri="{9D8B030D-6E8A-4147-A177-3AD203B41FA5}">
                      <a16:colId xmlns:a16="http://schemas.microsoft.com/office/drawing/2014/main" val="3162553995"/>
                    </a:ext>
                  </a:extLst>
                </a:gridCol>
              </a:tblGrid>
              <a:tr h="370840">
                <a:tc>
                  <a:txBody>
                    <a:bodyPr/>
                    <a:lstStyle/>
                    <a:p>
                      <a:endParaRPr lang="fr-FR" dirty="0"/>
                    </a:p>
                  </a:txBody>
                  <a:tcPr/>
                </a:tc>
                <a:tc>
                  <a:txBody>
                    <a:bodyPr/>
                    <a:lstStyle/>
                    <a:p>
                      <a:pPr algn="ctr"/>
                      <a:r>
                        <a:rPr lang="fr-FR" dirty="0"/>
                        <a:t>OPPORTUNITES</a:t>
                      </a:r>
                    </a:p>
                  </a:txBody>
                  <a:tcPr/>
                </a:tc>
                <a:tc>
                  <a:txBody>
                    <a:bodyPr/>
                    <a:lstStyle/>
                    <a:p>
                      <a:pPr algn="ctr"/>
                      <a:r>
                        <a:rPr lang="fr-FR" dirty="0"/>
                        <a:t>MENACES</a:t>
                      </a:r>
                    </a:p>
                  </a:txBody>
                  <a:tcPr/>
                </a:tc>
                <a:extLst>
                  <a:ext uri="{0D108BD9-81ED-4DB2-BD59-A6C34878D82A}">
                    <a16:rowId xmlns:a16="http://schemas.microsoft.com/office/drawing/2014/main" val="4226789956"/>
                  </a:ext>
                </a:extLst>
              </a:tr>
              <a:tr h="370840">
                <a:tc>
                  <a:txBody>
                    <a:bodyPr/>
                    <a:lstStyle/>
                    <a:p>
                      <a:r>
                        <a:rPr lang="fr-FR" sz="1600" dirty="0"/>
                        <a:t>POLITIQUE</a:t>
                      </a:r>
                    </a:p>
                  </a:txBody>
                  <a:tcPr anchor="ctr"/>
                </a:tc>
                <a:tc>
                  <a:txBody>
                    <a:bodyPr/>
                    <a:lstStyle/>
                    <a:p>
                      <a:pPr marL="285750" indent="-285750" algn="just">
                        <a:lnSpc>
                          <a:spcPct val="150000"/>
                        </a:lnSpc>
                        <a:buFont typeface="Arial" panose="020B0604020202020204" pitchFamily="34" charset="0"/>
                        <a:buChar char="•"/>
                      </a:pPr>
                      <a:r>
                        <a:rPr sz="1600" b="1" dirty="0"/>
                        <a:t>Engagement</a:t>
                      </a:r>
                      <a:r>
                        <a:rPr lang="fr-FR" sz="1600" b="1" dirty="0"/>
                        <a:t> </a:t>
                      </a:r>
                      <a:r>
                        <a:rPr sz="1600" b="1" dirty="0" err="1"/>
                        <a:t>gouvernemental</a:t>
                      </a:r>
                      <a:r>
                        <a:rPr lang="fr-FR" sz="1600" b="1" dirty="0"/>
                        <a:t>: </a:t>
                      </a:r>
                      <a:r>
                        <a:rPr lang="fr-FR" sz="1600" dirty="0"/>
                        <a:t>politiques favorables au développement agricole (PNIA)</a:t>
                      </a:r>
                    </a:p>
                    <a:p>
                      <a:pPr marL="285750" indent="-285750" algn="just">
                        <a:lnSpc>
                          <a:spcPct val="150000"/>
                        </a:lnSpc>
                        <a:buFont typeface="Arial" panose="020B0604020202020204" pitchFamily="34" charset="0"/>
                        <a:buChar char="•"/>
                      </a:pPr>
                      <a:r>
                        <a:rPr lang="fr-FR" sz="1600" b="1" dirty="0"/>
                        <a:t>Soutien international: </a:t>
                      </a:r>
                      <a:r>
                        <a:rPr lang="fr-FR" sz="1600" dirty="0"/>
                        <a:t>partenariats solides avec des organismes comme Banque Mondiale, UE et </a:t>
                      </a:r>
                      <a:r>
                        <a:rPr sz="1600" dirty="0"/>
                        <a:t>GIZ).</a:t>
                      </a:r>
                      <a:endParaRPr lang="fr-FR" sz="1600" dirty="0"/>
                    </a:p>
                    <a:p>
                      <a:pPr marL="285750" indent="-285750" algn="just">
                        <a:lnSpc>
                          <a:spcPct val="150000"/>
                        </a:lnSpc>
                        <a:buFont typeface="Arial" panose="020B0604020202020204" pitchFamily="34" charset="0"/>
                        <a:buChar char="•"/>
                      </a:pPr>
                      <a:r>
                        <a:rPr lang="fr-FR" sz="1600" b="1" dirty="0"/>
                        <a:t>Subventions</a:t>
                      </a:r>
                      <a:r>
                        <a:rPr lang="fr-FR" sz="1600" dirty="0"/>
                        <a:t>: création de fonds dédiés à l’innovation agricole </a:t>
                      </a:r>
                      <a:endParaRPr sz="1600" dirty="0"/>
                    </a:p>
                  </a:txBody>
                  <a:tcPr/>
                </a:tc>
                <a:tc>
                  <a:txBody>
                    <a:bodyPr/>
                    <a:lstStyle/>
                    <a:p>
                      <a:pPr marL="285750" indent="-285750">
                        <a:lnSpc>
                          <a:spcPct val="150000"/>
                        </a:lnSpc>
                        <a:buFont typeface="Arial" panose="020B0604020202020204" pitchFamily="34" charset="0"/>
                        <a:buChar char="•"/>
                      </a:pPr>
                      <a:r>
                        <a:rPr lang="fr-FR" sz="1600" b="1" dirty="0"/>
                        <a:t>Changements politiques: </a:t>
                      </a:r>
                      <a:r>
                        <a:rPr lang="fr-FR" sz="1600" dirty="0"/>
                        <a:t>risque de discontinuité dans les politiques agricoles en cas de transition politique</a:t>
                      </a:r>
                    </a:p>
                    <a:p>
                      <a:pPr marL="285750" indent="-285750">
                        <a:lnSpc>
                          <a:spcPct val="150000"/>
                        </a:lnSpc>
                        <a:buFont typeface="Arial" panose="020B0604020202020204" pitchFamily="34" charset="0"/>
                        <a:buChar char="•"/>
                      </a:pPr>
                      <a:r>
                        <a:rPr sz="1600" b="1" dirty="0" err="1"/>
                        <a:t>Conflits</a:t>
                      </a:r>
                      <a:r>
                        <a:rPr sz="1600" b="1" dirty="0"/>
                        <a:t> </a:t>
                      </a:r>
                      <a:r>
                        <a:rPr sz="1600" b="1" dirty="0" err="1"/>
                        <a:t>fonciers</a:t>
                      </a:r>
                      <a:r>
                        <a:rPr lang="fr-FR" sz="1600" dirty="0"/>
                        <a:t>: problèmes d’accès et de sécurisation des terres agricoles</a:t>
                      </a:r>
                      <a:r>
                        <a:rPr sz="1600" dirty="0"/>
                        <a:t>.</a:t>
                      </a:r>
                      <a:endParaRPr lang="fr-FR" sz="1600" dirty="0"/>
                    </a:p>
                  </a:txBody>
                  <a:tcPr/>
                </a:tc>
                <a:extLst>
                  <a:ext uri="{0D108BD9-81ED-4DB2-BD59-A6C34878D82A}">
                    <a16:rowId xmlns:a16="http://schemas.microsoft.com/office/drawing/2014/main" val="423771956"/>
                  </a:ext>
                </a:extLst>
              </a:tr>
              <a:tr h="370840">
                <a:tc>
                  <a:txBody>
                    <a:bodyPr/>
                    <a:lstStyle/>
                    <a:p>
                      <a:r>
                        <a:rPr lang="fr-FR" sz="1600" dirty="0"/>
                        <a:t>ECONOMIQUE</a:t>
                      </a:r>
                    </a:p>
                  </a:txBody>
                  <a:tcPr anchor="ctr"/>
                </a:tc>
                <a:tc>
                  <a:txBody>
                    <a:bodyPr/>
                    <a:lstStyle/>
                    <a:p>
                      <a:pPr marL="285750" indent="-285750">
                        <a:lnSpc>
                          <a:spcPct val="150000"/>
                        </a:lnSpc>
                        <a:buFont typeface="Arial" panose="020B0604020202020204" pitchFamily="34" charset="0"/>
                        <a:buChar char="•"/>
                      </a:pPr>
                      <a:r>
                        <a:rPr lang="fr-FR" sz="1600" b="1" dirty="0"/>
                        <a:t>Accès au financement: </a:t>
                      </a:r>
                      <a:r>
                        <a:rPr lang="fr-FR" sz="1600" b="0" dirty="0"/>
                        <a:t>multiplication des opportunités de financement grâce aux fonds internationaux et locaux.</a:t>
                      </a:r>
                    </a:p>
                    <a:p>
                      <a:pPr marL="285750" indent="-285750">
                        <a:lnSpc>
                          <a:spcPct val="150000"/>
                        </a:lnSpc>
                        <a:buFont typeface="Arial" panose="020B0604020202020204" pitchFamily="34" charset="0"/>
                        <a:buChar char="•"/>
                      </a:pPr>
                      <a:r>
                        <a:rPr lang="fr-FR" sz="1600" b="1" dirty="0"/>
                        <a:t>Accroissement de la </a:t>
                      </a:r>
                      <a:r>
                        <a:rPr lang="fr-FR" sz="1600" b="1" dirty="0" err="1"/>
                        <a:t>compétitvités</a:t>
                      </a:r>
                      <a:r>
                        <a:rPr lang="fr-FR" sz="1600" b="1" dirty="0"/>
                        <a:t> des produits locaux : </a:t>
                      </a:r>
                      <a:r>
                        <a:rPr lang="fr-FR" sz="1600" b="0" dirty="0"/>
                        <a:t>rendement de production et qualité</a:t>
                      </a:r>
                      <a:endParaRPr sz="1600" b="1" dirty="0"/>
                    </a:p>
                  </a:txBody>
                  <a:tcPr/>
                </a:tc>
                <a:tc>
                  <a:txBody>
                    <a:bodyPr/>
                    <a:lstStyle/>
                    <a:p>
                      <a:pPr marL="285750" indent="-285750">
                        <a:lnSpc>
                          <a:spcPct val="150000"/>
                        </a:lnSpc>
                        <a:buFont typeface="Arial" panose="020B0604020202020204" pitchFamily="34" charset="0"/>
                        <a:buChar char="•"/>
                      </a:pPr>
                      <a:r>
                        <a:rPr sz="1600" b="1" dirty="0" err="1"/>
                        <a:t>Coût</a:t>
                      </a:r>
                      <a:r>
                        <a:rPr sz="1600" b="1" dirty="0"/>
                        <a:t> </a:t>
                      </a:r>
                      <a:r>
                        <a:rPr sz="1600" b="1" dirty="0" err="1"/>
                        <a:t>élevé</a:t>
                      </a:r>
                      <a:r>
                        <a:rPr sz="1600" b="1" dirty="0"/>
                        <a:t> des technologies</a:t>
                      </a:r>
                      <a:r>
                        <a:rPr lang="fr-FR" sz="1600" b="1" dirty="0"/>
                        <a:t>: </a:t>
                      </a:r>
                      <a:r>
                        <a:rPr sz="1600" b="1" dirty="0"/>
                        <a:t> </a:t>
                      </a:r>
                      <a:r>
                        <a:rPr sz="1600" dirty="0"/>
                        <a:t>les petits </a:t>
                      </a:r>
                      <a:r>
                        <a:rPr sz="1600" dirty="0" err="1"/>
                        <a:t>exploitants</a:t>
                      </a:r>
                      <a:r>
                        <a:rPr lang="fr-FR" sz="1600" dirty="0"/>
                        <a:t> pourraient ne pas avoir les moyens d’adopter les innovations.</a:t>
                      </a:r>
                    </a:p>
                    <a:p>
                      <a:pPr marL="285750" indent="-285750">
                        <a:lnSpc>
                          <a:spcPct val="150000"/>
                        </a:lnSpc>
                        <a:buFont typeface="Arial" panose="020B0604020202020204" pitchFamily="34" charset="0"/>
                        <a:buChar char="•"/>
                      </a:pPr>
                      <a:r>
                        <a:rPr lang="fr-FR" sz="1600" b="1" dirty="0"/>
                        <a:t>Inégalités économiques: </a:t>
                      </a:r>
                      <a:r>
                        <a:rPr lang="fr-FR" sz="1600" dirty="0"/>
                        <a:t>Risque de marginalisation des petits agriculteurs au profit des grandes exploitations</a:t>
                      </a:r>
                    </a:p>
                  </a:txBody>
                  <a:tcPr anchor="ctr"/>
                </a:tc>
                <a:extLst>
                  <a:ext uri="{0D108BD9-81ED-4DB2-BD59-A6C34878D82A}">
                    <a16:rowId xmlns:a16="http://schemas.microsoft.com/office/drawing/2014/main" val="762334367"/>
                  </a:ext>
                </a:extLst>
              </a:tr>
            </a:tbl>
          </a:graphicData>
        </a:graphic>
      </p:graphicFrame>
    </p:spTree>
    <p:extLst>
      <p:ext uri="{BB962C8B-B14F-4D97-AF65-F5344CB8AC3E}">
        <p14:creationId xmlns:p14="http://schemas.microsoft.com/office/powerpoint/2010/main" val="6602571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FAF7BBE-389E-4387-A6E7-56DCCE3DC687}"/>
              </a:ext>
            </a:extLst>
          </p:cNvPr>
          <p:cNvSpPr txBox="1"/>
          <p:nvPr/>
        </p:nvSpPr>
        <p:spPr>
          <a:xfrm>
            <a:off x="2632364" y="360212"/>
            <a:ext cx="5666504" cy="523220"/>
          </a:xfrm>
          <a:prstGeom prst="rect">
            <a:avLst/>
          </a:prstGeom>
          <a:noFill/>
        </p:spPr>
        <p:txBody>
          <a:bodyPr wrap="square" rtlCol="0">
            <a:spAutoFit/>
          </a:bodyPr>
          <a:lstStyle/>
          <a:p>
            <a:pPr algn="ctr"/>
            <a:r>
              <a:rPr lang="fr-FR" sz="2800" b="1" dirty="0"/>
              <a:t>ANALYSE PESTEL</a:t>
            </a:r>
          </a:p>
        </p:txBody>
      </p:sp>
      <p:graphicFrame>
        <p:nvGraphicFramePr>
          <p:cNvPr id="4" name="Tableau 3">
            <a:extLst>
              <a:ext uri="{FF2B5EF4-FFF2-40B4-BE49-F238E27FC236}">
                <a16:creationId xmlns:a16="http://schemas.microsoft.com/office/drawing/2014/main" id="{F99D2E72-286B-4A62-B34D-6F6AB6A23C7C}"/>
              </a:ext>
            </a:extLst>
          </p:cNvPr>
          <p:cNvGraphicFramePr>
            <a:graphicFrameLocks noGrp="1"/>
          </p:cNvGraphicFramePr>
          <p:nvPr>
            <p:extLst>
              <p:ext uri="{D42A27DB-BD31-4B8C-83A1-F6EECF244321}">
                <p14:modId xmlns:p14="http://schemas.microsoft.com/office/powerpoint/2010/main" val="2189246740"/>
              </p:ext>
            </p:extLst>
          </p:nvPr>
        </p:nvGraphicFramePr>
        <p:xfrm>
          <a:off x="304800" y="1439779"/>
          <a:ext cx="11596254" cy="4938205"/>
        </p:xfrm>
        <a:graphic>
          <a:graphicData uri="http://schemas.openxmlformats.org/drawingml/2006/table">
            <a:tbl>
              <a:tblPr firstRow="1" bandRow="1">
                <a:tableStyleId>{073A0DAA-6AF3-43AB-8588-CEC1D06C72B9}</a:tableStyleId>
              </a:tblPr>
              <a:tblGrid>
                <a:gridCol w="2380139">
                  <a:extLst>
                    <a:ext uri="{9D8B030D-6E8A-4147-A177-3AD203B41FA5}">
                      <a16:colId xmlns:a16="http://schemas.microsoft.com/office/drawing/2014/main" val="4220494573"/>
                    </a:ext>
                  </a:extLst>
                </a:gridCol>
                <a:gridCol w="4716698">
                  <a:extLst>
                    <a:ext uri="{9D8B030D-6E8A-4147-A177-3AD203B41FA5}">
                      <a16:colId xmlns:a16="http://schemas.microsoft.com/office/drawing/2014/main" val="3874811838"/>
                    </a:ext>
                  </a:extLst>
                </a:gridCol>
                <a:gridCol w="4499417">
                  <a:extLst>
                    <a:ext uri="{9D8B030D-6E8A-4147-A177-3AD203B41FA5}">
                      <a16:colId xmlns:a16="http://schemas.microsoft.com/office/drawing/2014/main" val="3162553995"/>
                    </a:ext>
                  </a:extLst>
                </a:gridCol>
              </a:tblGrid>
              <a:tr h="370840">
                <a:tc>
                  <a:txBody>
                    <a:bodyPr/>
                    <a:lstStyle/>
                    <a:p>
                      <a:endParaRPr lang="fr-FR" dirty="0"/>
                    </a:p>
                  </a:txBody>
                  <a:tcPr/>
                </a:tc>
                <a:tc>
                  <a:txBody>
                    <a:bodyPr/>
                    <a:lstStyle/>
                    <a:p>
                      <a:pPr algn="ctr"/>
                      <a:r>
                        <a:rPr lang="fr-FR" dirty="0"/>
                        <a:t>OPPORTUNITES</a:t>
                      </a:r>
                    </a:p>
                  </a:txBody>
                  <a:tcPr/>
                </a:tc>
                <a:tc>
                  <a:txBody>
                    <a:bodyPr/>
                    <a:lstStyle/>
                    <a:p>
                      <a:pPr algn="ctr"/>
                      <a:r>
                        <a:rPr lang="fr-FR" dirty="0"/>
                        <a:t>MENACES</a:t>
                      </a:r>
                    </a:p>
                  </a:txBody>
                  <a:tcPr/>
                </a:tc>
                <a:extLst>
                  <a:ext uri="{0D108BD9-81ED-4DB2-BD59-A6C34878D82A}">
                    <a16:rowId xmlns:a16="http://schemas.microsoft.com/office/drawing/2014/main" val="4226789956"/>
                  </a:ext>
                </a:extLst>
              </a:tr>
              <a:tr h="370840">
                <a:tc>
                  <a:txBody>
                    <a:bodyPr/>
                    <a:lstStyle/>
                    <a:p>
                      <a:r>
                        <a:rPr lang="fr-FR" dirty="0"/>
                        <a:t>SOCIOLOGIQUE</a:t>
                      </a:r>
                    </a:p>
                  </a:txBody>
                  <a:tcPr anchor="ctr"/>
                </a:tc>
                <a:tc>
                  <a:txBody>
                    <a:bodyPr/>
                    <a:lstStyle/>
                    <a:p>
                      <a:pPr marL="285750" indent="-285750">
                        <a:lnSpc>
                          <a:spcPct val="150000"/>
                        </a:lnSpc>
                        <a:buFont typeface="Arial" panose="020B0604020202020204" pitchFamily="34" charset="0"/>
                        <a:buChar char="•"/>
                      </a:pPr>
                      <a:r>
                        <a:rPr b="1" dirty="0" err="1"/>
                        <a:t>Sensibilisation</a:t>
                      </a:r>
                      <a:r>
                        <a:rPr b="1" dirty="0"/>
                        <a:t> </a:t>
                      </a:r>
                      <a:r>
                        <a:rPr lang="fr-FR" b="1" dirty="0"/>
                        <a:t>croissante</a:t>
                      </a:r>
                      <a:r>
                        <a:rPr lang="fr-FR" dirty="0"/>
                        <a:t>: intérêt accru des jeunes et des femmes pour l’entrepreneuriat agricole grâce à des initiatives de formation</a:t>
                      </a:r>
                    </a:p>
                    <a:p>
                      <a:pPr marL="285750" indent="-285750">
                        <a:lnSpc>
                          <a:spcPct val="150000"/>
                        </a:lnSpc>
                        <a:buFont typeface="Arial" panose="020B0604020202020204" pitchFamily="34" charset="0"/>
                        <a:buChar char="•"/>
                      </a:pPr>
                      <a:r>
                        <a:rPr lang="fr-FR" b="1" dirty="0"/>
                        <a:t>Changement des habitudes: </a:t>
                      </a:r>
                      <a:r>
                        <a:rPr lang="fr-FR" dirty="0"/>
                        <a:t>adoption progressive des pratiques modernes pour améliorer la qualité de vie des agriculteurs</a:t>
                      </a:r>
                      <a:r>
                        <a:rPr dirty="0"/>
                        <a:t>.</a:t>
                      </a:r>
                      <a:endParaRPr lang="fr-FR" dirty="0"/>
                    </a:p>
                    <a:p>
                      <a:pPr marL="285750" indent="-285750">
                        <a:lnSpc>
                          <a:spcPct val="150000"/>
                        </a:lnSpc>
                        <a:buFont typeface="Arial" panose="020B0604020202020204" pitchFamily="34" charset="0"/>
                        <a:buChar char="•"/>
                      </a:pPr>
                      <a:r>
                        <a:rPr lang="fr-FR" b="1" dirty="0"/>
                        <a:t>Demande locale et urbaine: </a:t>
                      </a:r>
                      <a:r>
                        <a:rPr lang="fr-FR" dirty="0"/>
                        <a:t>croissance des villes et besoin accru des produits alimentaires diversifiés et de qualité.</a:t>
                      </a:r>
                      <a:endParaRPr dirty="0"/>
                    </a:p>
                  </a:txBody>
                  <a:tcPr/>
                </a:tc>
                <a:tc>
                  <a:txBody>
                    <a:bodyPr/>
                    <a:lstStyle/>
                    <a:p>
                      <a:pPr marL="285750" indent="-285750">
                        <a:lnSpc>
                          <a:spcPct val="150000"/>
                        </a:lnSpc>
                        <a:buFont typeface="Arial" panose="020B0604020202020204" pitchFamily="34" charset="0"/>
                        <a:buChar char="•"/>
                      </a:pPr>
                      <a:r>
                        <a:rPr b="1" dirty="0"/>
                        <a:t>Résistance au </a:t>
                      </a:r>
                      <a:r>
                        <a:rPr b="1" dirty="0" err="1"/>
                        <a:t>changement</a:t>
                      </a:r>
                      <a:r>
                        <a:rPr lang="fr-FR" b="1" dirty="0"/>
                        <a:t>: </a:t>
                      </a:r>
                      <a:r>
                        <a:rPr lang="fr-FR" dirty="0"/>
                        <a:t>certains agriculteurs préfèrent les méthodes traditionnelles et se méfient des technologies.</a:t>
                      </a:r>
                    </a:p>
                    <a:p>
                      <a:pPr marL="285750" indent="-285750">
                        <a:lnSpc>
                          <a:spcPct val="150000"/>
                        </a:lnSpc>
                        <a:buFont typeface="Arial" panose="020B0604020202020204" pitchFamily="34" charset="0"/>
                        <a:buChar char="•"/>
                      </a:pPr>
                      <a:r>
                        <a:rPr lang="fr-FR" b="1" dirty="0"/>
                        <a:t>Alphabétisation limitée: </a:t>
                      </a:r>
                      <a:r>
                        <a:rPr lang="fr-FR" dirty="0"/>
                        <a:t>difficultés pour une partie de la population rurale à maîtriser les outils technologiques.</a:t>
                      </a:r>
                    </a:p>
                    <a:p>
                      <a:pPr marL="285750" indent="-285750">
                        <a:lnSpc>
                          <a:spcPct val="150000"/>
                        </a:lnSpc>
                        <a:buFont typeface="Arial" panose="020B0604020202020204" pitchFamily="34" charset="0"/>
                        <a:buChar char="•"/>
                      </a:pPr>
                      <a:r>
                        <a:rPr lang="fr-FR" b="1" dirty="0"/>
                        <a:t>Migration des jeunes: </a:t>
                      </a:r>
                      <a:r>
                        <a:rPr lang="fr-FR" dirty="0"/>
                        <a:t>les jeunes quittent les zones rurales pour chercher des opportunités ailleurs, créant un déficit de main d’œuvre.</a:t>
                      </a:r>
                      <a:endParaRPr dirty="0"/>
                    </a:p>
                  </a:txBody>
                  <a:tcPr/>
                </a:tc>
                <a:extLst>
                  <a:ext uri="{0D108BD9-81ED-4DB2-BD59-A6C34878D82A}">
                    <a16:rowId xmlns:a16="http://schemas.microsoft.com/office/drawing/2014/main" val="2092664724"/>
                  </a:ext>
                </a:extLst>
              </a:tr>
            </a:tbl>
          </a:graphicData>
        </a:graphic>
      </p:graphicFrame>
    </p:spTree>
    <p:extLst>
      <p:ext uri="{BB962C8B-B14F-4D97-AF65-F5344CB8AC3E}">
        <p14:creationId xmlns:p14="http://schemas.microsoft.com/office/powerpoint/2010/main" val="42814295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FAF7BBE-389E-4387-A6E7-56DCCE3DC687}"/>
              </a:ext>
            </a:extLst>
          </p:cNvPr>
          <p:cNvSpPr txBox="1"/>
          <p:nvPr/>
        </p:nvSpPr>
        <p:spPr>
          <a:xfrm>
            <a:off x="2632364" y="360212"/>
            <a:ext cx="5666504" cy="523220"/>
          </a:xfrm>
          <a:prstGeom prst="rect">
            <a:avLst/>
          </a:prstGeom>
          <a:noFill/>
        </p:spPr>
        <p:txBody>
          <a:bodyPr wrap="square" rtlCol="0">
            <a:spAutoFit/>
          </a:bodyPr>
          <a:lstStyle/>
          <a:p>
            <a:pPr algn="ctr"/>
            <a:r>
              <a:rPr lang="fr-FR" sz="2800" b="1" dirty="0"/>
              <a:t>ANALYSE PESTEL</a:t>
            </a:r>
          </a:p>
        </p:txBody>
      </p:sp>
      <p:graphicFrame>
        <p:nvGraphicFramePr>
          <p:cNvPr id="4" name="Tableau 3">
            <a:extLst>
              <a:ext uri="{FF2B5EF4-FFF2-40B4-BE49-F238E27FC236}">
                <a16:creationId xmlns:a16="http://schemas.microsoft.com/office/drawing/2014/main" id="{F99D2E72-286B-4A62-B34D-6F6AB6A23C7C}"/>
              </a:ext>
            </a:extLst>
          </p:cNvPr>
          <p:cNvGraphicFramePr>
            <a:graphicFrameLocks noGrp="1"/>
          </p:cNvGraphicFramePr>
          <p:nvPr>
            <p:extLst>
              <p:ext uri="{D42A27DB-BD31-4B8C-83A1-F6EECF244321}">
                <p14:modId xmlns:p14="http://schemas.microsoft.com/office/powerpoint/2010/main" val="3624407076"/>
              </p:ext>
            </p:extLst>
          </p:nvPr>
        </p:nvGraphicFramePr>
        <p:xfrm>
          <a:off x="290945" y="990600"/>
          <a:ext cx="11610109" cy="5761165"/>
        </p:xfrm>
        <a:graphic>
          <a:graphicData uri="http://schemas.openxmlformats.org/drawingml/2006/table">
            <a:tbl>
              <a:tblPr firstRow="1" bandRow="1">
                <a:tableStyleId>{073A0DAA-6AF3-43AB-8588-CEC1D06C72B9}</a:tableStyleId>
              </a:tblPr>
              <a:tblGrid>
                <a:gridCol w="2382983">
                  <a:extLst>
                    <a:ext uri="{9D8B030D-6E8A-4147-A177-3AD203B41FA5}">
                      <a16:colId xmlns:a16="http://schemas.microsoft.com/office/drawing/2014/main" val="4220494573"/>
                    </a:ext>
                  </a:extLst>
                </a:gridCol>
                <a:gridCol w="4722333">
                  <a:extLst>
                    <a:ext uri="{9D8B030D-6E8A-4147-A177-3AD203B41FA5}">
                      <a16:colId xmlns:a16="http://schemas.microsoft.com/office/drawing/2014/main" val="3874811838"/>
                    </a:ext>
                  </a:extLst>
                </a:gridCol>
                <a:gridCol w="4504793">
                  <a:extLst>
                    <a:ext uri="{9D8B030D-6E8A-4147-A177-3AD203B41FA5}">
                      <a16:colId xmlns:a16="http://schemas.microsoft.com/office/drawing/2014/main" val="3162553995"/>
                    </a:ext>
                  </a:extLst>
                </a:gridCol>
              </a:tblGrid>
              <a:tr h="370840">
                <a:tc>
                  <a:txBody>
                    <a:bodyPr/>
                    <a:lstStyle/>
                    <a:p>
                      <a:endParaRPr lang="fr-FR" dirty="0"/>
                    </a:p>
                  </a:txBody>
                  <a:tcPr/>
                </a:tc>
                <a:tc>
                  <a:txBody>
                    <a:bodyPr/>
                    <a:lstStyle/>
                    <a:p>
                      <a:pPr algn="ctr"/>
                      <a:r>
                        <a:rPr lang="fr-FR" dirty="0"/>
                        <a:t>OPPORTUNITES</a:t>
                      </a:r>
                    </a:p>
                  </a:txBody>
                  <a:tcPr/>
                </a:tc>
                <a:tc>
                  <a:txBody>
                    <a:bodyPr/>
                    <a:lstStyle/>
                    <a:p>
                      <a:pPr algn="ctr"/>
                      <a:r>
                        <a:rPr lang="fr-FR" dirty="0"/>
                        <a:t>MENACES</a:t>
                      </a:r>
                    </a:p>
                  </a:txBody>
                  <a:tcPr/>
                </a:tc>
                <a:extLst>
                  <a:ext uri="{0D108BD9-81ED-4DB2-BD59-A6C34878D82A}">
                    <a16:rowId xmlns:a16="http://schemas.microsoft.com/office/drawing/2014/main" val="4226789956"/>
                  </a:ext>
                </a:extLst>
              </a:tr>
              <a:tr h="370840">
                <a:tc>
                  <a:txBody>
                    <a:bodyPr/>
                    <a:lstStyle/>
                    <a:p>
                      <a:r>
                        <a:rPr lang="fr-FR" dirty="0"/>
                        <a:t>TECHNOLOGIQUE</a:t>
                      </a:r>
                    </a:p>
                  </a:txBody>
                  <a:tcPr anchor="ctr"/>
                </a:tc>
                <a:tc>
                  <a:txBody>
                    <a:bodyPr/>
                    <a:lstStyle/>
                    <a:p>
                      <a:pPr marL="285750" indent="-285750">
                        <a:lnSpc>
                          <a:spcPct val="150000"/>
                        </a:lnSpc>
                        <a:buFont typeface="Arial" panose="020B0604020202020204" pitchFamily="34" charset="0"/>
                        <a:buChar char="•"/>
                      </a:pPr>
                      <a:r>
                        <a:rPr lang="fr-FR" b="1" dirty="0"/>
                        <a:t>Recherche et développement: </a:t>
                      </a:r>
                      <a:r>
                        <a:rPr lang="fr-FR" dirty="0"/>
                        <a:t>fonds compétitifs pour encourager les innovations technologiques </a:t>
                      </a:r>
                    </a:p>
                    <a:p>
                      <a:pPr marL="285750" indent="-285750">
                        <a:lnSpc>
                          <a:spcPct val="150000"/>
                        </a:lnSpc>
                        <a:buFont typeface="Arial" panose="020B0604020202020204" pitchFamily="34" charset="0"/>
                        <a:buChar char="•"/>
                      </a:pPr>
                      <a:r>
                        <a:rPr lang="fr-FR" b="1" dirty="0"/>
                        <a:t>Digitalisation: </a:t>
                      </a:r>
                      <a:r>
                        <a:rPr lang="fr-FR" dirty="0"/>
                        <a:t>Plateformes numériques facilitant l’accès au marché et aux financement pour les agriculteurs.</a:t>
                      </a:r>
                    </a:p>
                  </a:txBody>
                  <a:tcPr/>
                </a:tc>
                <a:tc>
                  <a:txBody>
                    <a:bodyPr/>
                    <a:lstStyle/>
                    <a:p>
                      <a:pPr marL="285750" indent="-285750">
                        <a:lnSpc>
                          <a:spcPct val="150000"/>
                        </a:lnSpc>
                        <a:buFont typeface="Arial" panose="020B0604020202020204" pitchFamily="34" charset="0"/>
                        <a:buChar char="•"/>
                      </a:pPr>
                      <a:r>
                        <a:rPr lang="fr-FR" b="1" dirty="0"/>
                        <a:t>Innovation locale: </a:t>
                      </a:r>
                      <a:r>
                        <a:rPr lang="fr-FR" dirty="0"/>
                        <a:t>développement de start-ups comme </a:t>
                      </a:r>
                      <a:r>
                        <a:rPr lang="fr-FR" dirty="0" err="1"/>
                        <a:t>Bioani</a:t>
                      </a:r>
                      <a:endParaRPr lang="fr-FR" dirty="0"/>
                    </a:p>
                    <a:p>
                      <a:pPr marL="285750" indent="-285750">
                        <a:lnSpc>
                          <a:spcPct val="150000"/>
                        </a:lnSpc>
                        <a:buFont typeface="Arial" panose="020B0604020202020204" pitchFamily="34" charset="0"/>
                        <a:buChar char="•"/>
                      </a:pPr>
                      <a:r>
                        <a:rPr lang="fr-FR" b="1" dirty="0"/>
                        <a:t>Obsolescence rapide: </a:t>
                      </a:r>
                      <a:r>
                        <a:rPr lang="fr-FR" dirty="0"/>
                        <a:t>les technologies peuvent devenir vite dépassées, nécessitant des investissements constants</a:t>
                      </a:r>
                    </a:p>
                    <a:p>
                      <a:pPr marL="285750" indent="-285750">
                        <a:lnSpc>
                          <a:spcPct val="150000"/>
                        </a:lnSpc>
                        <a:buFont typeface="Arial" panose="020B0604020202020204" pitchFamily="34" charset="0"/>
                        <a:buChar char="•"/>
                      </a:pPr>
                      <a:r>
                        <a:rPr lang="fr-FR" b="1" dirty="0"/>
                        <a:t>Dépendance technologiques: </a:t>
                      </a:r>
                      <a:r>
                        <a:rPr lang="fr-FR" dirty="0"/>
                        <a:t>risque de dépendance aux solutions importées.</a:t>
                      </a:r>
                    </a:p>
                    <a:p>
                      <a:pPr marL="285750" indent="-285750">
                        <a:lnSpc>
                          <a:spcPct val="150000"/>
                        </a:lnSpc>
                        <a:buFont typeface="Arial" panose="020B0604020202020204" pitchFamily="34" charset="0"/>
                        <a:buChar char="•"/>
                      </a:pPr>
                      <a:r>
                        <a:rPr lang="fr-FR" b="1" dirty="0"/>
                        <a:t>Cybermenaces: </a:t>
                      </a:r>
                      <a:r>
                        <a:rPr lang="fr-FR" dirty="0"/>
                        <a:t>risques liés à l’utilisation de plateformes numériques (piratage, perte de données, </a:t>
                      </a:r>
                      <a:r>
                        <a:rPr lang="fr-FR" dirty="0" err="1"/>
                        <a:t>etc</a:t>
                      </a:r>
                      <a:r>
                        <a:rPr lang="fr-FR" dirty="0"/>
                        <a:t>).</a:t>
                      </a:r>
                    </a:p>
                  </a:txBody>
                  <a:tcPr/>
                </a:tc>
                <a:extLst>
                  <a:ext uri="{0D108BD9-81ED-4DB2-BD59-A6C34878D82A}">
                    <a16:rowId xmlns:a16="http://schemas.microsoft.com/office/drawing/2014/main" val="3301760785"/>
                  </a:ext>
                </a:extLst>
              </a:tr>
            </a:tbl>
          </a:graphicData>
        </a:graphic>
      </p:graphicFrame>
    </p:spTree>
    <p:extLst>
      <p:ext uri="{BB962C8B-B14F-4D97-AF65-F5344CB8AC3E}">
        <p14:creationId xmlns:p14="http://schemas.microsoft.com/office/powerpoint/2010/main" val="778916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6FFE809F-F8FC-455D-A36E-D1445B5394AF}"/>
              </a:ext>
            </a:extLst>
          </p:cNvPr>
          <p:cNvSpPr txBox="1"/>
          <p:nvPr/>
        </p:nvSpPr>
        <p:spPr>
          <a:xfrm>
            <a:off x="1566292" y="458828"/>
            <a:ext cx="6400806" cy="523220"/>
          </a:xfrm>
          <a:prstGeom prst="rect">
            <a:avLst/>
          </a:prstGeom>
          <a:noFill/>
        </p:spPr>
        <p:txBody>
          <a:bodyPr wrap="square" rtlCol="0">
            <a:spAutoFit/>
          </a:bodyPr>
          <a:lstStyle/>
          <a:p>
            <a:pPr algn="ctr"/>
            <a:r>
              <a:rPr lang="fr-FR" sz="2800" b="1" dirty="0"/>
              <a:t>PRESENTATION DU PROMOTEUR </a:t>
            </a:r>
          </a:p>
        </p:txBody>
      </p:sp>
      <p:sp>
        <p:nvSpPr>
          <p:cNvPr id="4" name="ZoneTexte 3">
            <a:extLst>
              <a:ext uri="{FF2B5EF4-FFF2-40B4-BE49-F238E27FC236}">
                <a16:creationId xmlns:a16="http://schemas.microsoft.com/office/drawing/2014/main" id="{FF6A4FCD-8611-48DD-A503-7CC0714A1F0C}"/>
              </a:ext>
            </a:extLst>
          </p:cNvPr>
          <p:cNvSpPr txBox="1"/>
          <p:nvPr/>
        </p:nvSpPr>
        <p:spPr>
          <a:xfrm>
            <a:off x="346360" y="1440875"/>
            <a:ext cx="10612582" cy="3729162"/>
          </a:xfrm>
          <a:prstGeom prst="rect">
            <a:avLst/>
          </a:prstGeom>
          <a:noFill/>
        </p:spPr>
        <p:txBody>
          <a:bodyPr wrap="square" rtlCol="0">
            <a:spAutoFit/>
          </a:bodyPr>
          <a:lstStyle/>
          <a:p>
            <a:pPr algn="just">
              <a:lnSpc>
                <a:spcPct val="150000"/>
              </a:lnSpc>
            </a:pPr>
            <a:r>
              <a:rPr lang="fr-FR" sz="2000" dirty="0" err="1"/>
              <a:t>Nohbip</a:t>
            </a:r>
            <a:r>
              <a:rPr lang="fr-FR" sz="2000" dirty="0"/>
              <a:t> Tech est entreprise détenue à 100% par des jeunes ivoiriens. Créée en 2025, elle est spécialisée dans la conception, le développement et la commercialisation de solutions informatiques innovantes dans le domaine agricole. </a:t>
            </a:r>
            <a:r>
              <a:rPr lang="fr-FR" sz="2000" dirty="0" err="1"/>
              <a:t>Nohbip</a:t>
            </a:r>
            <a:r>
              <a:rPr lang="fr-FR" sz="2000" dirty="0"/>
              <a:t> est implantée sur l’ensemble du territoire ivoirien avec une forte concentration de ses activités dans la zone Nord du pays où elle développe un projet de solution nouvelle pour la culture de tomates sous serre.</a:t>
            </a:r>
          </a:p>
          <a:p>
            <a:pPr algn="just">
              <a:lnSpc>
                <a:spcPct val="150000"/>
              </a:lnSpc>
            </a:pPr>
            <a:r>
              <a:rPr lang="fr-FR" sz="2000" dirty="0"/>
              <a:t>Notre slogan : « l’agriculture autrement, l’agriculture au service du bien être des paysans »</a:t>
            </a:r>
            <a:endParaRPr lang="fr-FR" dirty="0"/>
          </a:p>
        </p:txBody>
      </p:sp>
      <p:pic>
        <p:nvPicPr>
          <p:cNvPr id="5" name="Image 4">
            <a:extLst>
              <a:ext uri="{FF2B5EF4-FFF2-40B4-BE49-F238E27FC236}">
                <a16:creationId xmlns:a16="http://schemas.microsoft.com/office/drawing/2014/main" id="{19DA2BB3-00D4-41E8-8EC5-803B95B754B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8351420" y="72410"/>
            <a:ext cx="3648075" cy="1819275"/>
          </a:xfrm>
          <a:prstGeom prst="rect">
            <a:avLst/>
          </a:prstGeom>
          <a:noFill/>
          <a:ln>
            <a:noFill/>
          </a:ln>
        </p:spPr>
      </p:pic>
      <p:pic>
        <p:nvPicPr>
          <p:cNvPr id="3" name="Image 2">
            <a:extLst>
              <a:ext uri="{FF2B5EF4-FFF2-40B4-BE49-F238E27FC236}">
                <a16:creationId xmlns:a16="http://schemas.microsoft.com/office/drawing/2014/main" id="{C2337257-51BA-4BEC-A42C-1EC19CAA1D98}"/>
              </a:ext>
            </a:extLst>
          </p:cNvPr>
          <p:cNvPicPr>
            <a:picLocks noChangeAspect="1"/>
          </p:cNvPicPr>
          <p:nvPr/>
        </p:nvPicPr>
        <p:blipFill>
          <a:blip r:embed="rId3"/>
          <a:stretch>
            <a:fillRect/>
          </a:stretch>
        </p:blipFill>
        <p:spPr>
          <a:xfrm>
            <a:off x="4945094" y="4829664"/>
            <a:ext cx="1728000" cy="1598400"/>
          </a:xfrm>
          <a:prstGeom prst="rect">
            <a:avLst/>
          </a:prstGeom>
        </p:spPr>
      </p:pic>
    </p:spTree>
    <p:extLst>
      <p:ext uri="{BB962C8B-B14F-4D97-AF65-F5344CB8AC3E}">
        <p14:creationId xmlns:p14="http://schemas.microsoft.com/office/powerpoint/2010/main" val="36840909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EFAF7BBE-389E-4387-A6E7-56DCCE3DC687}"/>
              </a:ext>
            </a:extLst>
          </p:cNvPr>
          <p:cNvSpPr txBox="1"/>
          <p:nvPr/>
        </p:nvSpPr>
        <p:spPr>
          <a:xfrm>
            <a:off x="2632364" y="360212"/>
            <a:ext cx="5666504" cy="523220"/>
          </a:xfrm>
          <a:prstGeom prst="rect">
            <a:avLst/>
          </a:prstGeom>
          <a:noFill/>
        </p:spPr>
        <p:txBody>
          <a:bodyPr wrap="square" rtlCol="0">
            <a:spAutoFit/>
          </a:bodyPr>
          <a:lstStyle/>
          <a:p>
            <a:pPr algn="ctr"/>
            <a:r>
              <a:rPr lang="fr-FR" sz="2800" b="1" dirty="0"/>
              <a:t>ANALYSE PESTEL</a:t>
            </a:r>
          </a:p>
        </p:txBody>
      </p:sp>
      <p:graphicFrame>
        <p:nvGraphicFramePr>
          <p:cNvPr id="4" name="Tableau 3">
            <a:extLst>
              <a:ext uri="{FF2B5EF4-FFF2-40B4-BE49-F238E27FC236}">
                <a16:creationId xmlns:a16="http://schemas.microsoft.com/office/drawing/2014/main" id="{F99D2E72-286B-4A62-B34D-6F6AB6A23C7C}"/>
              </a:ext>
            </a:extLst>
          </p:cNvPr>
          <p:cNvGraphicFramePr>
            <a:graphicFrameLocks noGrp="1"/>
          </p:cNvGraphicFramePr>
          <p:nvPr>
            <p:extLst>
              <p:ext uri="{D42A27DB-BD31-4B8C-83A1-F6EECF244321}">
                <p14:modId xmlns:p14="http://schemas.microsoft.com/office/powerpoint/2010/main" val="4076989045"/>
              </p:ext>
            </p:extLst>
          </p:nvPr>
        </p:nvGraphicFramePr>
        <p:xfrm>
          <a:off x="290945" y="990600"/>
          <a:ext cx="11610109" cy="5390770"/>
        </p:xfrm>
        <a:graphic>
          <a:graphicData uri="http://schemas.openxmlformats.org/drawingml/2006/table">
            <a:tbl>
              <a:tblPr firstRow="1" bandRow="1">
                <a:tableStyleId>{073A0DAA-6AF3-43AB-8588-CEC1D06C72B9}</a:tableStyleId>
              </a:tblPr>
              <a:tblGrid>
                <a:gridCol w="2382983">
                  <a:extLst>
                    <a:ext uri="{9D8B030D-6E8A-4147-A177-3AD203B41FA5}">
                      <a16:colId xmlns:a16="http://schemas.microsoft.com/office/drawing/2014/main" val="4220494573"/>
                    </a:ext>
                  </a:extLst>
                </a:gridCol>
                <a:gridCol w="4722333">
                  <a:extLst>
                    <a:ext uri="{9D8B030D-6E8A-4147-A177-3AD203B41FA5}">
                      <a16:colId xmlns:a16="http://schemas.microsoft.com/office/drawing/2014/main" val="3874811838"/>
                    </a:ext>
                  </a:extLst>
                </a:gridCol>
                <a:gridCol w="4504793">
                  <a:extLst>
                    <a:ext uri="{9D8B030D-6E8A-4147-A177-3AD203B41FA5}">
                      <a16:colId xmlns:a16="http://schemas.microsoft.com/office/drawing/2014/main" val="3162553995"/>
                    </a:ext>
                  </a:extLst>
                </a:gridCol>
              </a:tblGrid>
              <a:tr h="370840">
                <a:tc>
                  <a:txBody>
                    <a:bodyPr/>
                    <a:lstStyle/>
                    <a:p>
                      <a:endParaRPr lang="fr-FR" dirty="0"/>
                    </a:p>
                  </a:txBody>
                  <a:tcPr/>
                </a:tc>
                <a:tc>
                  <a:txBody>
                    <a:bodyPr/>
                    <a:lstStyle/>
                    <a:p>
                      <a:pPr algn="ctr"/>
                      <a:r>
                        <a:rPr lang="fr-FR" dirty="0"/>
                        <a:t>OPPORTUNITES</a:t>
                      </a:r>
                    </a:p>
                  </a:txBody>
                  <a:tcPr/>
                </a:tc>
                <a:tc>
                  <a:txBody>
                    <a:bodyPr/>
                    <a:lstStyle/>
                    <a:p>
                      <a:pPr algn="ctr"/>
                      <a:r>
                        <a:rPr lang="fr-FR" dirty="0"/>
                        <a:t>MENACES</a:t>
                      </a:r>
                    </a:p>
                  </a:txBody>
                  <a:tcPr/>
                </a:tc>
                <a:extLst>
                  <a:ext uri="{0D108BD9-81ED-4DB2-BD59-A6C34878D82A}">
                    <a16:rowId xmlns:a16="http://schemas.microsoft.com/office/drawing/2014/main" val="4226789956"/>
                  </a:ext>
                </a:extLst>
              </a:tr>
              <a:tr h="370840">
                <a:tc>
                  <a:txBody>
                    <a:bodyPr/>
                    <a:lstStyle/>
                    <a:p>
                      <a:r>
                        <a:rPr lang="fr-FR" dirty="0"/>
                        <a:t>ENVIRONNEMENTAL</a:t>
                      </a:r>
                    </a:p>
                  </a:txBody>
                  <a:tcPr anchor="ctr"/>
                </a:tc>
                <a:tc>
                  <a:txBody>
                    <a:bodyPr/>
                    <a:lstStyle/>
                    <a:p>
                      <a:endParaRPr lang="fr-FR" dirty="0"/>
                    </a:p>
                  </a:txBody>
                  <a:tcPr anchor="ctr"/>
                </a:tc>
                <a:tc>
                  <a:txBody>
                    <a:bodyPr/>
                    <a:lstStyle/>
                    <a:p>
                      <a:pPr marL="0" indent="0">
                        <a:lnSpc>
                          <a:spcPct val="150000"/>
                        </a:lnSpc>
                        <a:buFont typeface="Arial" panose="020B0604020202020204" pitchFamily="34" charset="0"/>
                        <a:buNone/>
                      </a:pPr>
                      <a:r>
                        <a:rPr lang="fr-FR" b="1" dirty="0"/>
                        <a:t>Dérèglement climatique: </a:t>
                      </a:r>
                      <a:r>
                        <a:rPr lang="fr-FR" dirty="0"/>
                        <a:t>changements climatiques plus rapides que les solutions technologiques disponibles.</a:t>
                      </a:r>
                    </a:p>
                  </a:txBody>
                  <a:tcPr anchor="ctr"/>
                </a:tc>
                <a:extLst>
                  <a:ext uri="{0D108BD9-81ED-4DB2-BD59-A6C34878D82A}">
                    <a16:rowId xmlns:a16="http://schemas.microsoft.com/office/drawing/2014/main" val="292284643"/>
                  </a:ext>
                </a:extLst>
              </a:tr>
              <a:tr h="370840">
                <a:tc>
                  <a:txBody>
                    <a:bodyPr/>
                    <a:lstStyle/>
                    <a:p>
                      <a:r>
                        <a:rPr lang="fr-FR" dirty="0"/>
                        <a:t>LEGAL</a:t>
                      </a:r>
                    </a:p>
                  </a:txBody>
                  <a:tcPr anchor="ctr"/>
                </a:tc>
                <a:tc>
                  <a:txBody>
                    <a:bodyPr/>
                    <a:lstStyle/>
                    <a:p>
                      <a:pPr marL="285750" indent="-285750">
                        <a:lnSpc>
                          <a:spcPct val="150000"/>
                        </a:lnSpc>
                        <a:buFont typeface="Arial" panose="020B0604020202020204" pitchFamily="34" charset="0"/>
                        <a:buChar char="•"/>
                      </a:pPr>
                      <a:r>
                        <a:rPr lang="fr-FR" b="1" dirty="0"/>
                        <a:t>Renforcement des cadres juridiques: </a:t>
                      </a:r>
                      <a:r>
                        <a:rPr lang="fr-FR" dirty="0"/>
                        <a:t>création de lois pour protéger les innovations et les droits des agriculteurs</a:t>
                      </a:r>
                    </a:p>
                    <a:p>
                      <a:pPr marL="285750" indent="-285750">
                        <a:lnSpc>
                          <a:spcPct val="150000"/>
                        </a:lnSpc>
                        <a:buFont typeface="Arial" panose="020B0604020202020204" pitchFamily="34" charset="0"/>
                        <a:buChar char="•"/>
                      </a:pPr>
                      <a:r>
                        <a:rPr lang="fr-FR" b="1" dirty="0"/>
                        <a:t>Normes qualité: </a:t>
                      </a:r>
                      <a:r>
                        <a:rPr lang="fr-FR" dirty="0"/>
                        <a:t>adoption de standards qui ouvrent les marchés internationaux aux produits agricoles ivoiriens.</a:t>
                      </a:r>
                    </a:p>
                    <a:p>
                      <a:pPr marL="285750" indent="-285750">
                        <a:lnSpc>
                          <a:spcPct val="150000"/>
                        </a:lnSpc>
                        <a:buFont typeface="Arial" panose="020B0604020202020204" pitchFamily="34" charset="0"/>
                        <a:buChar char="•"/>
                      </a:pPr>
                      <a:r>
                        <a:rPr lang="fr-FR" b="1" dirty="0"/>
                        <a:t>Partenariats publics-privés: </a:t>
                      </a:r>
                      <a:r>
                        <a:rPr lang="fr-FR" dirty="0"/>
                        <a:t>cadre légal encourageant les collaborations pour financer et implémenter les technologies</a:t>
                      </a:r>
                    </a:p>
                  </a:txBody>
                  <a:tcPr anchor="ctr"/>
                </a:tc>
                <a:tc>
                  <a:txBody>
                    <a:bodyPr/>
                    <a:lstStyle/>
                    <a:p>
                      <a:pPr marL="285750" indent="-285750">
                        <a:lnSpc>
                          <a:spcPct val="150000"/>
                        </a:lnSpc>
                        <a:buFont typeface="Arial" panose="020B0604020202020204" pitchFamily="34" charset="0"/>
                        <a:buChar char="•"/>
                      </a:pPr>
                      <a:r>
                        <a:rPr lang="fr-FR" b="1" dirty="0"/>
                        <a:t>Manque de régulation: </a:t>
                      </a:r>
                      <a:r>
                        <a:rPr lang="fr-FR" dirty="0"/>
                        <a:t>faible réglementation sur certaines technologies émergentes </a:t>
                      </a:r>
                    </a:p>
                    <a:p>
                      <a:pPr marL="285750" indent="-285750">
                        <a:lnSpc>
                          <a:spcPct val="150000"/>
                        </a:lnSpc>
                        <a:buFont typeface="Arial" panose="020B0604020202020204" pitchFamily="34" charset="0"/>
                        <a:buChar char="•"/>
                      </a:pPr>
                      <a:r>
                        <a:rPr lang="fr-FR" b="1" dirty="0"/>
                        <a:t>Propriété intellectuelle: </a:t>
                      </a:r>
                      <a:r>
                        <a:rPr lang="fr-FR" dirty="0"/>
                        <a:t>absence de lois claires pour protéger les innovations locales</a:t>
                      </a:r>
                    </a:p>
                  </a:txBody>
                  <a:tcPr anchor="ctr"/>
                </a:tc>
                <a:extLst>
                  <a:ext uri="{0D108BD9-81ED-4DB2-BD59-A6C34878D82A}">
                    <a16:rowId xmlns:a16="http://schemas.microsoft.com/office/drawing/2014/main" val="332130294"/>
                  </a:ext>
                </a:extLst>
              </a:tr>
            </a:tbl>
          </a:graphicData>
        </a:graphic>
      </p:graphicFrame>
    </p:spTree>
    <p:extLst>
      <p:ext uri="{BB962C8B-B14F-4D97-AF65-F5344CB8AC3E}">
        <p14:creationId xmlns:p14="http://schemas.microsoft.com/office/powerpoint/2010/main" val="3104384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173D4873-468C-41F6-905B-593748191A40}"/>
              </a:ext>
            </a:extLst>
          </p:cNvPr>
          <p:cNvSpPr txBox="1"/>
          <p:nvPr/>
        </p:nvSpPr>
        <p:spPr>
          <a:xfrm>
            <a:off x="2272151" y="374071"/>
            <a:ext cx="6400800" cy="523220"/>
          </a:xfrm>
          <a:prstGeom prst="rect">
            <a:avLst/>
          </a:prstGeom>
          <a:noFill/>
        </p:spPr>
        <p:txBody>
          <a:bodyPr wrap="square" rtlCol="0">
            <a:spAutoFit/>
          </a:bodyPr>
          <a:lstStyle/>
          <a:p>
            <a:pPr algn="ctr"/>
            <a:r>
              <a:rPr lang="fr-FR" sz="2800" b="1" dirty="0"/>
              <a:t>CONTEXTE ET PROBLEMATIQUES </a:t>
            </a:r>
          </a:p>
        </p:txBody>
      </p:sp>
      <p:sp>
        <p:nvSpPr>
          <p:cNvPr id="5" name="ZoneTexte 4">
            <a:extLst>
              <a:ext uri="{FF2B5EF4-FFF2-40B4-BE49-F238E27FC236}">
                <a16:creationId xmlns:a16="http://schemas.microsoft.com/office/drawing/2014/main" id="{936633F8-C1E9-46A1-93FD-6096350BCFFF}"/>
              </a:ext>
            </a:extLst>
          </p:cNvPr>
          <p:cNvSpPr txBox="1"/>
          <p:nvPr/>
        </p:nvSpPr>
        <p:spPr>
          <a:xfrm>
            <a:off x="4112601" y="1351179"/>
            <a:ext cx="7817608" cy="4611968"/>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Ø"/>
            </a:pPr>
            <a:r>
              <a:rPr lang="fr-FR" dirty="0"/>
              <a:t>Le nord de la Côte d’Ivoire est faiblement arrosé avec des précipitations annuelles moyennes d’environ 1121 </a:t>
            </a:r>
            <a:r>
              <a:rPr lang="fr-FR" dirty="0" err="1"/>
              <a:t>mm.</a:t>
            </a:r>
            <a:r>
              <a:rPr lang="fr-FR" dirty="0"/>
              <a:t> Donc 2 litres d'eau sur un mètre carré en 24 heures. Avec seulement 0,0 mm, en décembre. Toutefois le pic des pluies est atteint dans le mois d’août.</a:t>
            </a:r>
          </a:p>
          <a:p>
            <a:pPr marL="342900" indent="-342900" algn="just">
              <a:lnSpc>
                <a:spcPct val="150000"/>
              </a:lnSpc>
              <a:buFont typeface="Wingdings" panose="05000000000000000000" pitchFamily="2" charset="2"/>
              <a:buChar char="Ø"/>
            </a:pPr>
            <a:r>
              <a:rPr lang="fr-FR" dirty="0"/>
              <a:t>Conditions climatiques défavorables au développement des cultures vivrières privant les populations paysannes de sources de revenues intéressantes.</a:t>
            </a:r>
          </a:p>
          <a:p>
            <a:pPr marL="342900" indent="-342900" algn="just">
              <a:lnSpc>
                <a:spcPct val="150000"/>
              </a:lnSpc>
              <a:buFont typeface="Wingdings" panose="05000000000000000000" pitchFamily="2" charset="2"/>
              <a:buChar char="Ø"/>
            </a:pPr>
            <a:r>
              <a:rPr lang="fr-FR" dirty="0"/>
              <a:t>Capitalisation des fortes pluies de juillet, août et septembre dans le développement des cultures vivrières dans le nord de la Côte d’Ivoire par l’utilisation de technologie éco-responsable permettant d’assurer un confort thermique aux cultures.</a:t>
            </a:r>
          </a:p>
        </p:txBody>
      </p:sp>
      <p:pic>
        <p:nvPicPr>
          <p:cNvPr id="2" name="Image 1">
            <a:extLst>
              <a:ext uri="{FF2B5EF4-FFF2-40B4-BE49-F238E27FC236}">
                <a16:creationId xmlns:a16="http://schemas.microsoft.com/office/drawing/2014/main" id="{D4A9C47E-61EF-4DE3-97E3-1645FF1487FD}"/>
              </a:ext>
            </a:extLst>
          </p:cNvPr>
          <p:cNvPicPr>
            <a:picLocks noChangeAspect="1"/>
          </p:cNvPicPr>
          <p:nvPr/>
        </p:nvPicPr>
        <p:blipFill>
          <a:blip r:embed="rId2"/>
          <a:stretch>
            <a:fillRect/>
          </a:stretch>
        </p:blipFill>
        <p:spPr>
          <a:xfrm>
            <a:off x="125367" y="2638309"/>
            <a:ext cx="4293567" cy="2448000"/>
          </a:xfrm>
          <a:prstGeom prst="ellipse">
            <a:avLst/>
          </a:prstGeom>
          <a:ln>
            <a:noFill/>
          </a:ln>
          <a:effectLst>
            <a:softEdge rad="112500"/>
          </a:effectLst>
        </p:spPr>
      </p:pic>
    </p:spTree>
    <p:extLst>
      <p:ext uri="{BB962C8B-B14F-4D97-AF65-F5344CB8AC3E}">
        <p14:creationId xmlns:p14="http://schemas.microsoft.com/office/powerpoint/2010/main" val="29910562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D24EA4FF-0280-4DE1-A3E3-D0B3431258B8}"/>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05853" y="753979"/>
            <a:ext cx="8748000" cy="5832000"/>
          </a:xfrm>
          <a:prstGeom prst="rect">
            <a:avLst/>
          </a:prstGeom>
          <a:noFill/>
        </p:spPr>
      </p:pic>
      <p:sp>
        <p:nvSpPr>
          <p:cNvPr id="10" name="ZoneTexte 9">
            <a:extLst>
              <a:ext uri="{FF2B5EF4-FFF2-40B4-BE49-F238E27FC236}">
                <a16:creationId xmlns:a16="http://schemas.microsoft.com/office/drawing/2014/main" id="{1CC40D72-7237-4711-8004-DC7816237F24}"/>
              </a:ext>
            </a:extLst>
          </p:cNvPr>
          <p:cNvSpPr txBox="1"/>
          <p:nvPr/>
        </p:nvSpPr>
        <p:spPr>
          <a:xfrm>
            <a:off x="2191940" y="230759"/>
            <a:ext cx="6400800" cy="523220"/>
          </a:xfrm>
          <a:prstGeom prst="rect">
            <a:avLst/>
          </a:prstGeom>
          <a:noFill/>
        </p:spPr>
        <p:txBody>
          <a:bodyPr wrap="square" rtlCol="0">
            <a:spAutoFit/>
          </a:bodyPr>
          <a:lstStyle/>
          <a:p>
            <a:pPr algn="ctr"/>
            <a:r>
              <a:rPr lang="fr-FR" sz="2800" b="1" dirty="0"/>
              <a:t>DESCRIPTION DE LA SOLUTION</a:t>
            </a:r>
          </a:p>
        </p:txBody>
      </p:sp>
    </p:spTree>
    <p:extLst>
      <p:ext uri="{BB962C8B-B14F-4D97-AF65-F5344CB8AC3E}">
        <p14:creationId xmlns:p14="http://schemas.microsoft.com/office/powerpoint/2010/main" val="2366717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C714BD-D6C0-4F50-B4BA-3C4F548BADEB}"/>
              </a:ext>
            </a:extLst>
          </p:cNvPr>
          <p:cNvSpPr/>
          <p:nvPr/>
        </p:nvSpPr>
        <p:spPr>
          <a:xfrm>
            <a:off x="6815622" y="1636295"/>
            <a:ext cx="5151788" cy="4523873"/>
          </a:xfrm>
          <a:prstGeom prst="rect">
            <a:avLst/>
          </a:prstGeom>
          <a:solidFill>
            <a:schemeClr val="accent6">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50000"/>
              </a:lnSpc>
            </a:pPr>
            <a:r>
              <a:rPr lang="fr-FR" sz="2400" dirty="0">
                <a:solidFill>
                  <a:schemeClr val="tx1"/>
                </a:solidFill>
              </a:rPr>
              <a:t>Une solution logicielle pour garantir les CNTP dans une culture de tomates sous serre. Elle met en avant un environnement moderne, des outils technologiques avancés et une approche éco-responsable.</a:t>
            </a:r>
          </a:p>
        </p:txBody>
      </p:sp>
      <p:pic>
        <p:nvPicPr>
          <p:cNvPr id="6" name="Image 5">
            <a:extLst>
              <a:ext uri="{FF2B5EF4-FFF2-40B4-BE49-F238E27FC236}">
                <a16:creationId xmlns:a16="http://schemas.microsoft.com/office/drawing/2014/main" id="{C735E466-90E9-48A8-9BC4-4BC3BC58B067}"/>
              </a:ext>
            </a:extLst>
          </p:cNvPr>
          <p:cNvPicPr>
            <a:picLocks noChangeAspect="1"/>
          </p:cNvPicPr>
          <p:nvPr/>
        </p:nvPicPr>
        <p:blipFill>
          <a:blip r:embed="rId2"/>
          <a:stretch>
            <a:fillRect/>
          </a:stretch>
        </p:blipFill>
        <p:spPr>
          <a:xfrm>
            <a:off x="83622" y="2100950"/>
            <a:ext cx="6732000" cy="3846830"/>
          </a:xfrm>
          <a:prstGeom prst="ellipse">
            <a:avLst/>
          </a:prstGeom>
          <a:ln>
            <a:noFill/>
          </a:ln>
          <a:effectLst>
            <a:softEdge rad="112500"/>
          </a:effectLst>
        </p:spPr>
      </p:pic>
    </p:spTree>
    <p:extLst>
      <p:ext uri="{BB962C8B-B14F-4D97-AF65-F5344CB8AC3E}">
        <p14:creationId xmlns:p14="http://schemas.microsoft.com/office/powerpoint/2010/main" val="1202203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13368328-8308-4A62-B168-F4BAC58283F8}"/>
              </a:ext>
            </a:extLst>
          </p:cNvPr>
          <p:cNvSpPr txBox="1"/>
          <p:nvPr/>
        </p:nvSpPr>
        <p:spPr>
          <a:xfrm>
            <a:off x="2745780" y="336448"/>
            <a:ext cx="5818909" cy="523220"/>
          </a:xfrm>
          <a:prstGeom prst="rect">
            <a:avLst/>
          </a:prstGeom>
          <a:noFill/>
        </p:spPr>
        <p:txBody>
          <a:bodyPr wrap="square" rtlCol="0">
            <a:spAutoFit/>
          </a:bodyPr>
          <a:lstStyle/>
          <a:p>
            <a:pPr algn="ctr"/>
            <a:r>
              <a:rPr lang="fr-FR" sz="2800" b="1" dirty="0"/>
              <a:t>SEGMENTATION DU MARCHE</a:t>
            </a:r>
          </a:p>
        </p:txBody>
      </p:sp>
      <p:sp>
        <p:nvSpPr>
          <p:cNvPr id="3" name="ZoneTexte 2">
            <a:extLst>
              <a:ext uri="{FF2B5EF4-FFF2-40B4-BE49-F238E27FC236}">
                <a16:creationId xmlns:a16="http://schemas.microsoft.com/office/drawing/2014/main" id="{3DC57AE7-1648-4EC9-84AD-CA6CC4F2E527}"/>
              </a:ext>
            </a:extLst>
          </p:cNvPr>
          <p:cNvSpPr txBox="1"/>
          <p:nvPr/>
        </p:nvSpPr>
        <p:spPr>
          <a:xfrm>
            <a:off x="463380" y="1766722"/>
            <a:ext cx="8144288" cy="4190827"/>
          </a:xfrm>
          <a:prstGeom prst="rect">
            <a:avLst/>
          </a:prstGeom>
          <a:noFill/>
        </p:spPr>
        <p:txBody>
          <a:bodyPr wrap="square" rtlCol="0">
            <a:spAutoFit/>
          </a:bodyPr>
          <a:lstStyle/>
          <a:p>
            <a:pPr algn="just">
              <a:lnSpc>
                <a:spcPct val="150000"/>
              </a:lnSpc>
            </a:pPr>
            <a:r>
              <a:rPr lang="fr-FR" sz="2000" dirty="0"/>
              <a:t>En 2023, l’agriculture représente environ 14,4% du PIB de la Côte d’Ivoire. Ce secteur joue un rôle crucial dans l’économie du pays, employant une grande partie de la population et contribuant significativement aux exportations. D’ailleurs elle emploie environ 46% de la population active travaille dans le secteur agricole. Toutefois avec un taux de pauvreté se situant entre 49,2% et 60,8% (source Persée, UNICEF 2015) dans les régions du nord du pays, la culture de tomates sous serre s’adresse essentiellement au monde paysan.</a:t>
            </a:r>
          </a:p>
        </p:txBody>
      </p:sp>
      <p:pic>
        <p:nvPicPr>
          <p:cNvPr id="4" name="Image 3">
            <a:extLst>
              <a:ext uri="{FF2B5EF4-FFF2-40B4-BE49-F238E27FC236}">
                <a16:creationId xmlns:a16="http://schemas.microsoft.com/office/drawing/2014/main" id="{D6E52C27-3E51-46FC-A4F9-3B23E31D174B}"/>
              </a:ext>
            </a:extLst>
          </p:cNvPr>
          <p:cNvPicPr>
            <a:picLocks noChangeAspect="1"/>
          </p:cNvPicPr>
          <p:nvPr/>
        </p:nvPicPr>
        <p:blipFill>
          <a:blip r:embed="rId2"/>
          <a:stretch>
            <a:fillRect/>
          </a:stretch>
        </p:blipFill>
        <p:spPr>
          <a:xfrm>
            <a:off x="8992620" y="164921"/>
            <a:ext cx="2736000" cy="2736000"/>
          </a:xfrm>
          <a:prstGeom prst="rect">
            <a:avLst/>
          </a:prstGeom>
        </p:spPr>
      </p:pic>
      <p:pic>
        <p:nvPicPr>
          <p:cNvPr id="5" name="Image 4">
            <a:extLst>
              <a:ext uri="{FF2B5EF4-FFF2-40B4-BE49-F238E27FC236}">
                <a16:creationId xmlns:a16="http://schemas.microsoft.com/office/drawing/2014/main" id="{04F85F57-95E7-4A6A-ACBE-D19477F1E648}"/>
              </a:ext>
            </a:extLst>
          </p:cNvPr>
          <p:cNvPicPr>
            <a:picLocks noChangeAspect="1"/>
          </p:cNvPicPr>
          <p:nvPr/>
        </p:nvPicPr>
        <p:blipFill>
          <a:blip r:embed="rId3"/>
          <a:stretch>
            <a:fillRect/>
          </a:stretch>
        </p:blipFill>
        <p:spPr>
          <a:xfrm>
            <a:off x="8722620" y="3957080"/>
            <a:ext cx="3276000" cy="2184000"/>
          </a:xfrm>
          <a:prstGeom prst="rect">
            <a:avLst/>
          </a:prstGeom>
        </p:spPr>
      </p:pic>
    </p:spTree>
    <p:extLst>
      <p:ext uri="{BB962C8B-B14F-4D97-AF65-F5344CB8AC3E}">
        <p14:creationId xmlns:p14="http://schemas.microsoft.com/office/powerpoint/2010/main" val="685456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805358A5-E608-4857-ADBA-169E88B6D9A5}"/>
              </a:ext>
            </a:extLst>
          </p:cNvPr>
          <p:cNvSpPr txBox="1"/>
          <p:nvPr/>
        </p:nvSpPr>
        <p:spPr>
          <a:xfrm>
            <a:off x="1614419" y="1040128"/>
            <a:ext cx="5818909" cy="523220"/>
          </a:xfrm>
          <a:prstGeom prst="rect">
            <a:avLst/>
          </a:prstGeom>
          <a:noFill/>
        </p:spPr>
        <p:txBody>
          <a:bodyPr wrap="square" rtlCol="0">
            <a:spAutoFit/>
          </a:bodyPr>
          <a:lstStyle/>
          <a:p>
            <a:pPr algn="ctr"/>
            <a:r>
              <a:rPr lang="fr-FR" sz="2800" b="1" dirty="0"/>
              <a:t>PROPOSITION DE VALEUR</a:t>
            </a:r>
          </a:p>
        </p:txBody>
      </p:sp>
      <p:sp>
        <p:nvSpPr>
          <p:cNvPr id="3" name="ZoneTexte 2">
            <a:extLst>
              <a:ext uri="{FF2B5EF4-FFF2-40B4-BE49-F238E27FC236}">
                <a16:creationId xmlns:a16="http://schemas.microsoft.com/office/drawing/2014/main" id="{CC738270-71C5-419B-8D58-3F85A10E6A81}"/>
              </a:ext>
            </a:extLst>
          </p:cNvPr>
          <p:cNvSpPr txBox="1"/>
          <p:nvPr/>
        </p:nvSpPr>
        <p:spPr>
          <a:xfrm>
            <a:off x="401782" y="2603475"/>
            <a:ext cx="10723418" cy="2459584"/>
          </a:xfrm>
          <a:prstGeom prst="rect">
            <a:avLst/>
          </a:prstGeom>
          <a:noFill/>
        </p:spPr>
        <p:txBody>
          <a:bodyPr wrap="square" rtlCol="0">
            <a:spAutoFit/>
          </a:bodyPr>
          <a:lstStyle/>
          <a:p>
            <a:pPr marL="285750" indent="-285750" algn="just">
              <a:lnSpc>
                <a:spcPct val="200000"/>
              </a:lnSpc>
              <a:buFont typeface="Wingdings" panose="05000000000000000000" pitchFamily="2" charset="2"/>
              <a:buChar char="Ø"/>
            </a:pPr>
            <a:r>
              <a:rPr lang="fr-FR" sz="2000" dirty="0"/>
              <a:t>Système automatique de régulation des CNTP sous serre</a:t>
            </a:r>
          </a:p>
          <a:p>
            <a:pPr marL="285750" indent="-285750" algn="just">
              <a:lnSpc>
                <a:spcPct val="200000"/>
              </a:lnSpc>
              <a:buFont typeface="Wingdings" panose="05000000000000000000" pitchFamily="2" charset="2"/>
              <a:buChar char="Ø"/>
            </a:pPr>
            <a:r>
              <a:rPr lang="fr-FR" sz="2000" dirty="0"/>
              <a:t>Système automatique d’optimisation de l’apport en eau aux plants de tomates en tenant compte de la faible pluviométrie</a:t>
            </a:r>
          </a:p>
          <a:p>
            <a:pPr marL="285750" indent="-285750" algn="just">
              <a:lnSpc>
                <a:spcPct val="200000"/>
              </a:lnSpc>
              <a:buFont typeface="Wingdings" panose="05000000000000000000" pitchFamily="2" charset="2"/>
              <a:buChar char="Ø"/>
            </a:pPr>
            <a:r>
              <a:rPr lang="fr-FR" sz="2000" dirty="0"/>
              <a:t>Système de commercialisation unique et accessible au paysan le plus démuni.</a:t>
            </a:r>
          </a:p>
        </p:txBody>
      </p:sp>
      <p:pic>
        <p:nvPicPr>
          <p:cNvPr id="4" name="Image 3">
            <a:extLst>
              <a:ext uri="{FF2B5EF4-FFF2-40B4-BE49-F238E27FC236}">
                <a16:creationId xmlns:a16="http://schemas.microsoft.com/office/drawing/2014/main" id="{6C7A7ED0-1FED-4B98-885D-43217354CB72}"/>
              </a:ext>
            </a:extLst>
          </p:cNvPr>
          <p:cNvPicPr>
            <a:picLocks noChangeAspect="1"/>
          </p:cNvPicPr>
          <p:nvPr/>
        </p:nvPicPr>
        <p:blipFill>
          <a:blip r:embed="rId2"/>
          <a:stretch>
            <a:fillRect/>
          </a:stretch>
        </p:blipFill>
        <p:spPr>
          <a:xfrm>
            <a:off x="8412000" y="0"/>
            <a:ext cx="3780000" cy="2603475"/>
          </a:xfrm>
          <a:prstGeom prst="rect">
            <a:avLst/>
          </a:prstGeom>
        </p:spPr>
      </p:pic>
    </p:spTree>
    <p:extLst>
      <p:ext uri="{BB962C8B-B14F-4D97-AF65-F5344CB8AC3E}">
        <p14:creationId xmlns:p14="http://schemas.microsoft.com/office/powerpoint/2010/main" val="1814645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FCA9319A-1A4F-49BF-9F9C-F810B2424E07}"/>
              </a:ext>
            </a:extLst>
          </p:cNvPr>
          <p:cNvSpPr txBox="1"/>
          <p:nvPr/>
        </p:nvSpPr>
        <p:spPr>
          <a:xfrm>
            <a:off x="2632364" y="346357"/>
            <a:ext cx="5763490" cy="523220"/>
          </a:xfrm>
          <a:prstGeom prst="rect">
            <a:avLst/>
          </a:prstGeom>
          <a:noFill/>
        </p:spPr>
        <p:txBody>
          <a:bodyPr wrap="square" rtlCol="0">
            <a:spAutoFit/>
          </a:bodyPr>
          <a:lstStyle/>
          <a:p>
            <a:pPr algn="ctr"/>
            <a:r>
              <a:rPr lang="fr-FR" sz="2800" b="1" dirty="0"/>
              <a:t>DISTRIBUTION</a:t>
            </a:r>
          </a:p>
        </p:txBody>
      </p:sp>
      <p:sp>
        <p:nvSpPr>
          <p:cNvPr id="3" name="ZoneTexte 2">
            <a:extLst>
              <a:ext uri="{FF2B5EF4-FFF2-40B4-BE49-F238E27FC236}">
                <a16:creationId xmlns:a16="http://schemas.microsoft.com/office/drawing/2014/main" id="{2967CFC3-FA2E-4360-83D8-939F8B6D6823}"/>
              </a:ext>
            </a:extLst>
          </p:cNvPr>
          <p:cNvSpPr txBox="1"/>
          <p:nvPr/>
        </p:nvSpPr>
        <p:spPr>
          <a:xfrm>
            <a:off x="429487" y="1246906"/>
            <a:ext cx="10986654" cy="4652492"/>
          </a:xfrm>
          <a:prstGeom prst="rect">
            <a:avLst/>
          </a:prstGeom>
          <a:noFill/>
        </p:spPr>
        <p:txBody>
          <a:bodyPr wrap="square" rtlCol="0">
            <a:spAutoFit/>
          </a:bodyPr>
          <a:lstStyle/>
          <a:p>
            <a:pPr algn="just">
              <a:lnSpc>
                <a:spcPct val="150000"/>
              </a:lnSpc>
            </a:pPr>
            <a:r>
              <a:rPr lang="fr-FR" sz="2000" dirty="0"/>
              <a:t>La Distribution de notre solution se fera via les coopératives agricoles. En effet, ayant opté pour une stratégie de vente unique dans le domaine des solutions informatiques, nous encourageons les paysans à se regrouper en coopérative pour y arriver.</a:t>
            </a:r>
          </a:p>
          <a:p>
            <a:pPr algn="just">
              <a:lnSpc>
                <a:spcPct val="150000"/>
              </a:lnSpc>
            </a:pPr>
            <a:r>
              <a:rPr lang="fr-FR" sz="2000" dirty="0"/>
              <a:t>En outre notre stratégie de commercialisation s’appuiera sur:</a:t>
            </a:r>
          </a:p>
          <a:p>
            <a:pPr marL="342900" indent="-342900" algn="just">
              <a:lnSpc>
                <a:spcPct val="150000"/>
              </a:lnSpc>
              <a:buFont typeface="Wingdings" panose="05000000000000000000" pitchFamily="2" charset="2"/>
              <a:buChar char="Ø"/>
            </a:pPr>
            <a:r>
              <a:rPr lang="fr-FR" sz="2000" dirty="0"/>
              <a:t>la Chambre d’Agriculture et l’ANADER: par des accords en vue d’être d’un partenaire stratégique de l’Etat de Côte d’Ivoire dans sa politique de développement de l’agriculture et réduction de la pauvreté en milieu rural</a:t>
            </a:r>
          </a:p>
          <a:p>
            <a:pPr marL="342900" indent="-342900" algn="just">
              <a:lnSpc>
                <a:spcPct val="150000"/>
              </a:lnSpc>
              <a:buFont typeface="Wingdings" panose="05000000000000000000" pitchFamily="2" charset="2"/>
              <a:buChar char="Ø"/>
            </a:pPr>
            <a:r>
              <a:rPr lang="fr-FR" sz="2000" dirty="0"/>
              <a:t> les radios locales: pour une large campagne de communication auprès des populations cibles</a:t>
            </a:r>
          </a:p>
          <a:p>
            <a:pPr marL="342900" indent="-342900" algn="just">
              <a:lnSpc>
                <a:spcPct val="150000"/>
              </a:lnSpc>
              <a:buFont typeface="Wingdings" panose="05000000000000000000" pitchFamily="2" charset="2"/>
              <a:buChar char="Ø"/>
            </a:pPr>
            <a:r>
              <a:rPr lang="fr-FR" sz="2000" dirty="0"/>
              <a:t> et les réseaux sociaux: pour développer d’autres partenariats hors Côte d’Ivoire.</a:t>
            </a:r>
          </a:p>
        </p:txBody>
      </p:sp>
    </p:spTree>
    <p:extLst>
      <p:ext uri="{BB962C8B-B14F-4D97-AF65-F5344CB8AC3E}">
        <p14:creationId xmlns:p14="http://schemas.microsoft.com/office/powerpoint/2010/main" val="28527219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7447AC3F-D95D-420F-B066-F7C8AFF58D2E}"/>
              </a:ext>
            </a:extLst>
          </p:cNvPr>
          <p:cNvSpPr txBox="1"/>
          <p:nvPr/>
        </p:nvSpPr>
        <p:spPr>
          <a:xfrm>
            <a:off x="2576941" y="429487"/>
            <a:ext cx="5721927" cy="523220"/>
          </a:xfrm>
          <a:prstGeom prst="rect">
            <a:avLst/>
          </a:prstGeom>
          <a:noFill/>
        </p:spPr>
        <p:txBody>
          <a:bodyPr wrap="square" rtlCol="0">
            <a:spAutoFit/>
          </a:bodyPr>
          <a:lstStyle/>
          <a:p>
            <a:pPr algn="ctr"/>
            <a:r>
              <a:rPr lang="fr-FR" sz="2800" b="1" dirty="0"/>
              <a:t>RELATIONS CLIENTS</a:t>
            </a:r>
          </a:p>
        </p:txBody>
      </p:sp>
      <p:sp>
        <p:nvSpPr>
          <p:cNvPr id="3" name="ZoneTexte 2">
            <a:extLst>
              <a:ext uri="{FF2B5EF4-FFF2-40B4-BE49-F238E27FC236}">
                <a16:creationId xmlns:a16="http://schemas.microsoft.com/office/drawing/2014/main" id="{F42CFA3F-D09D-4090-8C64-F998C3FE929A}"/>
              </a:ext>
            </a:extLst>
          </p:cNvPr>
          <p:cNvSpPr txBox="1"/>
          <p:nvPr/>
        </p:nvSpPr>
        <p:spPr>
          <a:xfrm>
            <a:off x="429491" y="1607145"/>
            <a:ext cx="9822873" cy="3780971"/>
          </a:xfrm>
          <a:prstGeom prst="rect">
            <a:avLst/>
          </a:prstGeom>
          <a:noFill/>
        </p:spPr>
        <p:txBody>
          <a:bodyPr wrap="square" rtlCol="0">
            <a:spAutoFit/>
          </a:bodyPr>
          <a:lstStyle/>
          <a:p>
            <a:pPr algn="just">
              <a:lnSpc>
                <a:spcPct val="150000"/>
              </a:lnSpc>
            </a:pPr>
            <a:r>
              <a:rPr lang="fr-FR" dirty="0"/>
              <a:t>Pour maintenir une relation avec nos clients, </a:t>
            </a:r>
            <a:r>
              <a:rPr lang="fr-FR" dirty="0" err="1"/>
              <a:t>Nohbip</a:t>
            </a:r>
            <a:r>
              <a:rPr lang="fr-FR" dirty="0"/>
              <a:t> Tech ouvrira des représentations dans chaque coopérative en vue d’une assistance quotidienne du paysan jusqu’à la vente de sa récolte. L’équipe d’assistance sera composé de:</a:t>
            </a:r>
          </a:p>
          <a:p>
            <a:pPr marL="285750" indent="-285750" algn="just">
              <a:lnSpc>
                <a:spcPct val="150000"/>
              </a:lnSpc>
              <a:buFont typeface="Arial" panose="020B0604020202020204" pitchFamily="34" charset="0"/>
              <a:buChar char="•"/>
            </a:pPr>
            <a:r>
              <a:rPr lang="fr-FR" dirty="0"/>
              <a:t>Un technicien en informatique</a:t>
            </a:r>
          </a:p>
          <a:p>
            <a:pPr marL="285750" indent="-285750" algn="just">
              <a:lnSpc>
                <a:spcPct val="150000"/>
              </a:lnSpc>
              <a:buFont typeface="Arial" panose="020B0604020202020204" pitchFamily="34" charset="0"/>
              <a:buChar char="•"/>
            </a:pPr>
            <a:r>
              <a:rPr lang="fr-FR" dirty="0"/>
              <a:t>Un technicien agricole</a:t>
            </a:r>
          </a:p>
          <a:p>
            <a:pPr marL="285750" indent="-285750" algn="just">
              <a:lnSpc>
                <a:spcPct val="150000"/>
              </a:lnSpc>
              <a:buFont typeface="Arial" panose="020B0604020202020204" pitchFamily="34" charset="0"/>
              <a:buChar char="•"/>
            </a:pPr>
            <a:r>
              <a:rPr lang="fr-FR" dirty="0"/>
              <a:t>Un commercial spécialisé en SAV</a:t>
            </a:r>
          </a:p>
          <a:p>
            <a:pPr marL="285750" indent="-285750" algn="just">
              <a:lnSpc>
                <a:spcPct val="150000"/>
              </a:lnSpc>
              <a:buFont typeface="Arial" panose="020B0604020202020204" pitchFamily="34" charset="0"/>
              <a:buChar char="•"/>
            </a:pPr>
            <a:r>
              <a:rPr lang="fr-FR" dirty="0"/>
              <a:t>Un technicien froid</a:t>
            </a:r>
          </a:p>
          <a:p>
            <a:pPr marL="285750" indent="-285750" algn="just">
              <a:lnSpc>
                <a:spcPct val="150000"/>
              </a:lnSpc>
              <a:buFont typeface="Arial" panose="020B0604020202020204" pitchFamily="34" charset="0"/>
              <a:buChar char="•"/>
            </a:pPr>
            <a:r>
              <a:rPr lang="fr-FR" dirty="0"/>
              <a:t>Un technicien plomberie.</a:t>
            </a:r>
          </a:p>
          <a:p>
            <a:pPr marL="285750" indent="-285750" algn="just">
              <a:lnSpc>
                <a:spcPct val="150000"/>
              </a:lnSpc>
              <a:buFont typeface="Arial" panose="020B0604020202020204" pitchFamily="34" charset="0"/>
              <a:buChar char="•"/>
            </a:pPr>
            <a:r>
              <a:rPr lang="fr-FR" dirty="0"/>
              <a:t>Un technicien spécialisé en construction de serre</a:t>
            </a:r>
          </a:p>
        </p:txBody>
      </p:sp>
    </p:spTree>
    <p:extLst>
      <p:ext uri="{BB962C8B-B14F-4D97-AF65-F5344CB8AC3E}">
        <p14:creationId xmlns:p14="http://schemas.microsoft.com/office/powerpoint/2010/main" val="3124170445"/>
      </p:ext>
    </p:extLst>
  </p:cSld>
  <p:clrMapOvr>
    <a:masterClrMapping/>
  </p:clrMapOvr>
</p:sld>
</file>

<file path=ppt/theme/theme1.xml><?xml version="1.0" encoding="utf-8"?>
<a:theme xmlns:a="http://schemas.openxmlformats.org/drawingml/2006/main" name="Facette">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1015</TotalTime>
  <Words>1325</Words>
  <Application>Microsoft Office PowerPoint</Application>
  <PresentationFormat>Grand écran</PresentationFormat>
  <Paragraphs>145</Paragraphs>
  <Slides>20</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20</vt:i4>
      </vt:variant>
    </vt:vector>
  </HeadingPairs>
  <TitlesOfParts>
    <vt:vector size="26" baseType="lpstr">
      <vt:lpstr>Arial</vt:lpstr>
      <vt:lpstr>Courier New</vt:lpstr>
      <vt:lpstr>Trebuchet MS</vt:lpstr>
      <vt:lpstr>Wingdings</vt:lpstr>
      <vt:lpstr>Wingdings 3</vt:lpstr>
      <vt:lpstr>Facette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KOUAME KOUADIO HYACINTHE</dc:creator>
  <cp:lastModifiedBy>KOUAME KOUADIO HYACINTHE</cp:lastModifiedBy>
  <cp:revision>74</cp:revision>
  <dcterms:created xsi:type="dcterms:W3CDTF">2025-01-15T10:19:37Z</dcterms:created>
  <dcterms:modified xsi:type="dcterms:W3CDTF">2025-01-17T18:39:07Z</dcterms:modified>
</cp:coreProperties>
</file>

<file path=docProps/thumbnail.jpeg>
</file>